
<file path=[Content_Types].xml><?xml version="1.0" encoding="utf-8"?>
<Types xmlns="http://schemas.openxmlformats.org/package/2006/content-types">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7" r:id="rId2"/>
    <p:sldId id="258" r:id="rId3"/>
    <p:sldId id="261" r:id="rId4"/>
    <p:sldId id="272" r:id="rId5"/>
    <p:sldId id="259" r:id="rId6"/>
    <p:sldId id="273" r:id="rId7"/>
    <p:sldId id="285" r:id="rId8"/>
    <p:sldId id="300" r:id="rId9"/>
    <p:sldId id="301" r:id="rId10"/>
    <p:sldId id="310" r:id="rId11"/>
    <p:sldId id="287" r:id="rId12"/>
    <p:sldId id="286" r:id="rId13"/>
    <p:sldId id="288" r:id="rId14"/>
    <p:sldId id="289" r:id="rId15"/>
    <p:sldId id="290" r:id="rId16"/>
    <p:sldId id="295" r:id="rId17"/>
    <p:sldId id="296" r:id="rId18"/>
    <p:sldId id="297" r:id="rId19"/>
    <p:sldId id="291" r:id="rId20"/>
    <p:sldId id="292" r:id="rId21"/>
    <p:sldId id="293" r:id="rId22"/>
    <p:sldId id="294" r:id="rId23"/>
    <p:sldId id="304" r:id="rId24"/>
    <p:sldId id="298" r:id="rId25"/>
    <p:sldId id="299" r:id="rId26"/>
    <p:sldId id="303" r:id="rId27"/>
    <p:sldId id="305" r:id="rId28"/>
    <p:sldId id="311" r:id="rId29"/>
    <p:sldId id="306" r:id="rId30"/>
    <p:sldId id="307" r:id="rId31"/>
    <p:sldId id="308" r:id="rId32"/>
    <p:sldId id="309" r:id="rId33"/>
    <p:sldId id="312" r:id="rId34"/>
    <p:sldId id="27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F093D"/>
    <a:srgbClr val="D95809"/>
    <a:srgbClr val="C04E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8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D5B8B-7026-4A5B-87F1-14578D39AEF7}" type="datetimeFigureOut">
              <a:rPr lang="en-IN" smtClean="0"/>
              <a:t>12-09-2020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BF926-D368-485C-829E-3015356DA7C7}" type="slidenum">
              <a:rPr lang="en-IN" smtClean="0"/>
              <a:t>‹#›</a:t>
            </a:fld>
            <a:endParaRPr lang="en-IN"/>
          </a:p>
        </p:txBody>
      </p:sp>
    </p:spTree>
    <p:extLst>
      <p:ext uri="{BB962C8B-B14F-4D97-AF65-F5344CB8AC3E}">
        <p14:creationId xmlns:p14="http://schemas.microsoft.com/office/powerpoint/2010/main" val="369459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712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1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55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62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47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542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782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5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2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1"/>
            <a:ext cx="12191997" cy="685796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txBox="1">
            <a:spLocks noGrp="1"/>
          </p:cNvSpPr>
          <p:nvPr>
            <p:ph type="ctrTitle"/>
          </p:nvPr>
        </p:nvSpPr>
        <p:spPr>
          <a:xfrm>
            <a:off x="2431900" y="2655767"/>
            <a:ext cx="8845600" cy="15464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grpSp>
        <p:nvGrpSpPr>
          <p:cNvPr id="22" name="Google Shape;22;p2"/>
          <p:cNvGrpSpPr/>
          <p:nvPr/>
        </p:nvGrpSpPr>
        <p:grpSpPr>
          <a:xfrm>
            <a:off x="1" y="2496733"/>
            <a:ext cx="2153433" cy="1864219"/>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71924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 - Complete grid">
    <p:spTree>
      <p:nvGrpSpPr>
        <p:cNvPr id="1" name="Shape 190"/>
        <p:cNvGrpSpPr/>
        <p:nvPr/>
      </p:nvGrpSpPr>
      <p:grpSpPr>
        <a:xfrm>
          <a:off x="0" y="0"/>
          <a:ext cx="0" cy="0"/>
          <a:chOff x="0" y="0"/>
          <a:chExt cx="0" cy="0"/>
        </a:xfrm>
      </p:grpSpPr>
      <p:sp>
        <p:nvSpPr>
          <p:cNvPr id="191" name="Google Shape;191;p11"/>
          <p:cNvSpPr/>
          <p:nvPr/>
        </p:nvSpPr>
        <p:spPr>
          <a:xfrm>
            <a:off x="1" y="1"/>
            <a:ext cx="12191937" cy="6857929"/>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1"/>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1"/>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399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1"/>
            <a:ext cx="12192019" cy="6857964"/>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3"/>
          <p:cNvSpPr/>
          <p:nvPr/>
        </p:nvSpPr>
        <p:spPr>
          <a:xfrm>
            <a:off x="12082512" y="6762684"/>
            <a:ext cx="109549" cy="95315"/>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0" y="1"/>
            <a:ext cx="155741" cy="123924"/>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10863221" y="1"/>
            <a:ext cx="1328827" cy="1271609"/>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2190388" y="3333684"/>
            <a:ext cx="1675" cy="22328"/>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11336312" y="3630518"/>
            <a:ext cx="855741" cy="13939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4386346" y="1"/>
            <a:ext cx="6683349" cy="6857929"/>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9020122" y="5927588"/>
            <a:ext cx="725677" cy="811363"/>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1" y="0"/>
            <a:ext cx="3794316" cy="4457752"/>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3" name="Google Shape;43;p3"/>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800"/>
              </a:spcBef>
              <a:spcAft>
                <a:spcPts val="0"/>
              </a:spcAft>
              <a:buClr>
                <a:schemeClr val="accent4"/>
              </a:buClr>
              <a:buSzPts val="3000"/>
              <a:buNone/>
              <a:defRPr sz="4000">
                <a:solidFill>
                  <a:schemeClr val="accent4"/>
                </a:solidFill>
              </a:defRPr>
            </a:lvl2pPr>
            <a:lvl3pPr lvl="2" rtl="0">
              <a:spcBef>
                <a:spcPts val="800"/>
              </a:spcBef>
              <a:spcAft>
                <a:spcPts val="0"/>
              </a:spcAft>
              <a:buClr>
                <a:schemeClr val="accent4"/>
              </a:buClr>
              <a:buSzPts val="3000"/>
              <a:buNone/>
              <a:defRPr sz="4000">
                <a:solidFill>
                  <a:schemeClr val="accent4"/>
                </a:solidFill>
              </a:defRPr>
            </a:lvl3pPr>
            <a:lvl4pPr lvl="3" rtl="0">
              <a:spcBef>
                <a:spcPts val="800"/>
              </a:spcBef>
              <a:spcAft>
                <a:spcPts val="0"/>
              </a:spcAft>
              <a:buClr>
                <a:schemeClr val="accent4"/>
              </a:buClr>
              <a:buSzPts val="3000"/>
              <a:buNone/>
              <a:defRPr sz="4000">
                <a:solidFill>
                  <a:schemeClr val="accent4"/>
                </a:solidFill>
              </a:defRPr>
            </a:lvl4pPr>
            <a:lvl5pPr lvl="4" rtl="0">
              <a:spcBef>
                <a:spcPts val="800"/>
              </a:spcBef>
              <a:spcAft>
                <a:spcPts val="0"/>
              </a:spcAft>
              <a:buClr>
                <a:schemeClr val="accent4"/>
              </a:buClr>
              <a:buSzPts val="3000"/>
              <a:buNone/>
              <a:defRPr sz="4000">
                <a:solidFill>
                  <a:schemeClr val="accent4"/>
                </a:solidFill>
              </a:defRPr>
            </a:lvl5pPr>
            <a:lvl6pPr lvl="5" rtl="0">
              <a:spcBef>
                <a:spcPts val="800"/>
              </a:spcBef>
              <a:spcAft>
                <a:spcPts val="0"/>
              </a:spcAft>
              <a:buClr>
                <a:schemeClr val="accent4"/>
              </a:buClr>
              <a:buSzPts val="3000"/>
              <a:buNone/>
              <a:defRPr sz="4000">
                <a:solidFill>
                  <a:schemeClr val="accent4"/>
                </a:solidFill>
              </a:defRPr>
            </a:lvl6pPr>
            <a:lvl7pPr lvl="6" rtl="0">
              <a:spcBef>
                <a:spcPts val="800"/>
              </a:spcBef>
              <a:spcAft>
                <a:spcPts val="0"/>
              </a:spcAft>
              <a:buClr>
                <a:schemeClr val="accent4"/>
              </a:buClr>
              <a:buSzPts val="3000"/>
              <a:buNone/>
              <a:defRPr sz="4000">
                <a:solidFill>
                  <a:schemeClr val="accent4"/>
                </a:solidFill>
              </a:defRPr>
            </a:lvl7pPr>
            <a:lvl8pPr lvl="7" rtl="0">
              <a:spcBef>
                <a:spcPts val="800"/>
              </a:spcBef>
              <a:spcAft>
                <a:spcPts val="0"/>
              </a:spcAft>
              <a:buClr>
                <a:schemeClr val="accent4"/>
              </a:buClr>
              <a:buSzPts val="3000"/>
              <a:buNone/>
              <a:defRPr sz="4000">
                <a:solidFill>
                  <a:schemeClr val="accent4"/>
                </a:solidFill>
              </a:defRPr>
            </a:lvl8pPr>
            <a:lvl9pPr lvl="8" rtl="0">
              <a:spcBef>
                <a:spcPts val="800"/>
              </a:spcBef>
              <a:spcAft>
                <a:spcPts val="800"/>
              </a:spcAft>
              <a:buClr>
                <a:schemeClr val="accent4"/>
              </a:buClr>
              <a:buSzPts val="3000"/>
              <a:buNone/>
              <a:defRPr sz="4000">
                <a:solidFill>
                  <a:schemeClr val="accent4"/>
                </a:solidFill>
              </a:defRPr>
            </a:lvl9pPr>
          </a:lstStyle>
          <a:p>
            <a:endParaRPr/>
          </a:p>
        </p:txBody>
      </p:sp>
      <p:grpSp>
        <p:nvGrpSpPr>
          <p:cNvPr id="44" name="Google Shape;44;p3"/>
          <p:cNvGrpSpPr/>
          <p:nvPr/>
        </p:nvGrpSpPr>
        <p:grpSpPr>
          <a:xfrm>
            <a:off x="-2" y="2728766"/>
            <a:ext cx="2154963" cy="1400475"/>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1269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21" y="1"/>
            <a:ext cx="12192071" cy="6857996"/>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 name="Google Shape;61;p4"/>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txBox="1">
            <a:spLocks noGrp="1"/>
          </p:cNvSpPr>
          <p:nvPr>
            <p:ph type="body" idx="1"/>
          </p:nvPr>
        </p:nvSpPr>
        <p:spPr>
          <a:xfrm>
            <a:off x="2637267" y="1851267"/>
            <a:ext cx="6917600" cy="4056800"/>
          </a:xfrm>
          <a:prstGeom prst="rect">
            <a:avLst/>
          </a:prstGeom>
        </p:spPr>
        <p:txBody>
          <a:bodyPr spcFirstLastPara="1" wrap="square" lIns="0" tIns="0" rIns="0" bIns="0" anchor="t" anchorCtr="0">
            <a:noAutofit/>
          </a:bodyPr>
          <a:lstStyle>
            <a:lvl1pPr marL="609585" lvl="0" indent="-575719" algn="ctr" rtl="0">
              <a:spcBef>
                <a:spcPts val="0"/>
              </a:spcBef>
              <a:spcAft>
                <a:spcPts val="0"/>
              </a:spcAft>
              <a:buClr>
                <a:schemeClr val="lt1"/>
              </a:buClr>
              <a:buSzPts val="3200"/>
              <a:buChar char="⬥"/>
              <a:defRPr sz="4267">
                <a:solidFill>
                  <a:schemeClr val="lt1"/>
                </a:solidFill>
              </a:defRPr>
            </a:lvl1pPr>
            <a:lvl2pPr marL="1219170" lvl="1" indent="-575719" algn="ctr" rtl="0">
              <a:spcBef>
                <a:spcPts val="800"/>
              </a:spcBef>
              <a:spcAft>
                <a:spcPts val="0"/>
              </a:spcAft>
              <a:buClr>
                <a:schemeClr val="lt1"/>
              </a:buClr>
              <a:buSzPts val="3200"/>
              <a:buChar char="⬦"/>
              <a:defRPr sz="4267">
                <a:solidFill>
                  <a:schemeClr val="lt1"/>
                </a:solidFill>
              </a:defRPr>
            </a:lvl2pPr>
            <a:lvl3pPr marL="1828754" lvl="2" indent="-575719" algn="ctr" rtl="0">
              <a:spcBef>
                <a:spcPts val="800"/>
              </a:spcBef>
              <a:spcAft>
                <a:spcPts val="0"/>
              </a:spcAft>
              <a:buClr>
                <a:schemeClr val="lt1"/>
              </a:buClr>
              <a:buSzPts val="3200"/>
              <a:buChar char="⬩"/>
              <a:defRPr sz="4267">
                <a:solidFill>
                  <a:schemeClr val="lt1"/>
                </a:solidFill>
              </a:defRPr>
            </a:lvl3pPr>
            <a:lvl4pPr marL="2438339" lvl="3" indent="-575719" algn="ctr" rtl="0">
              <a:spcBef>
                <a:spcPts val="800"/>
              </a:spcBef>
              <a:spcAft>
                <a:spcPts val="0"/>
              </a:spcAft>
              <a:buClr>
                <a:schemeClr val="lt1"/>
              </a:buClr>
              <a:buSzPts val="3200"/>
              <a:buChar char="●"/>
              <a:defRPr sz="4267">
                <a:solidFill>
                  <a:schemeClr val="lt1"/>
                </a:solidFill>
              </a:defRPr>
            </a:lvl4pPr>
            <a:lvl5pPr marL="3047924" lvl="4" indent="-575719" algn="ctr" rtl="0">
              <a:spcBef>
                <a:spcPts val="800"/>
              </a:spcBef>
              <a:spcAft>
                <a:spcPts val="0"/>
              </a:spcAft>
              <a:buClr>
                <a:schemeClr val="lt1"/>
              </a:buClr>
              <a:buSzPts val="3200"/>
              <a:buChar char="○"/>
              <a:defRPr sz="4267">
                <a:solidFill>
                  <a:schemeClr val="lt1"/>
                </a:solidFill>
              </a:defRPr>
            </a:lvl5pPr>
            <a:lvl6pPr marL="3657509" lvl="5" indent="-575719" algn="ctr" rtl="0">
              <a:spcBef>
                <a:spcPts val="800"/>
              </a:spcBef>
              <a:spcAft>
                <a:spcPts val="0"/>
              </a:spcAft>
              <a:buClr>
                <a:schemeClr val="lt1"/>
              </a:buClr>
              <a:buSzPts val="3200"/>
              <a:buChar char="■"/>
              <a:defRPr sz="4267">
                <a:solidFill>
                  <a:schemeClr val="lt1"/>
                </a:solidFill>
              </a:defRPr>
            </a:lvl6pPr>
            <a:lvl7pPr marL="4267093" lvl="6" indent="-575719" algn="ctr" rtl="0">
              <a:spcBef>
                <a:spcPts val="800"/>
              </a:spcBef>
              <a:spcAft>
                <a:spcPts val="0"/>
              </a:spcAft>
              <a:buClr>
                <a:schemeClr val="lt1"/>
              </a:buClr>
              <a:buSzPts val="3200"/>
              <a:buChar char="●"/>
              <a:defRPr sz="4267">
                <a:solidFill>
                  <a:schemeClr val="lt1"/>
                </a:solidFill>
              </a:defRPr>
            </a:lvl7pPr>
            <a:lvl8pPr marL="4876678" lvl="7" indent="-575719" algn="ctr" rtl="0">
              <a:spcBef>
                <a:spcPts val="800"/>
              </a:spcBef>
              <a:spcAft>
                <a:spcPts val="0"/>
              </a:spcAft>
              <a:buClr>
                <a:schemeClr val="lt1"/>
              </a:buClr>
              <a:buSzPts val="3200"/>
              <a:buChar char="○"/>
              <a:defRPr sz="4267">
                <a:solidFill>
                  <a:schemeClr val="lt1"/>
                </a:solidFill>
              </a:defRPr>
            </a:lvl8pPr>
            <a:lvl9pPr marL="5486263" lvl="8" indent="-575719" algn="ctr" rtl="0">
              <a:spcBef>
                <a:spcPts val="800"/>
              </a:spcBef>
              <a:spcAft>
                <a:spcPts val="800"/>
              </a:spcAft>
              <a:buClr>
                <a:schemeClr val="lt1"/>
              </a:buClr>
              <a:buSzPts val="3200"/>
              <a:buChar char="■"/>
              <a:defRPr sz="4267">
                <a:solidFill>
                  <a:schemeClr val="lt1"/>
                </a:solidFill>
              </a:defRPr>
            </a:lvl9pPr>
          </a:lstStyle>
          <a:p>
            <a:endParaRPr/>
          </a:p>
        </p:txBody>
      </p:sp>
      <p:sp>
        <p:nvSpPr>
          <p:cNvPr id="63" name="Google Shape;63;p4"/>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64" name="Google Shape;64;p4"/>
          <p:cNvGrpSpPr/>
          <p:nvPr/>
        </p:nvGrpSpPr>
        <p:grpSpPr>
          <a:xfrm>
            <a:off x="5709759" y="-5"/>
            <a:ext cx="772484" cy="1605545"/>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 name="Google Shape;67;p4"/>
          <p:cNvSpPr txBox="1"/>
          <p:nvPr/>
        </p:nvSpPr>
        <p:spPr>
          <a:xfrm>
            <a:off x="4791200" y="635433"/>
            <a:ext cx="2609600" cy="8716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11466">
                <a:solidFill>
                  <a:schemeClr val="dk1"/>
                </a:solidFill>
              </a:rPr>
              <a:t>“</a:t>
            </a:r>
            <a:endParaRPr sz="11466">
              <a:solidFill>
                <a:schemeClr val="dk1"/>
              </a:solidFill>
            </a:endParaRPr>
          </a:p>
        </p:txBody>
      </p:sp>
    </p:spTree>
    <p:extLst>
      <p:ext uri="{BB962C8B-B14F-4D97-AF65-F5344CB8AC3E}">
        <p14:creationId xmlns:p14="http://schemas.microsoft.com/office/powerpoint/2010/main" val="371668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1"/>
            <a:ext cx="12192048" cy="6857996"/>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 name="Google Shape;81;p5"/>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5"/>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610467" y="1906864"/>
            <a:ext cx="8971200" cy="40452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a:lvl1pPr>
            <a:lvl2pPr marL="1219170" lvl="1" indent="-457189" rtl="0">
              <a:spcBef>
                <a:spcPts val="800"/>
              </a:spcBef>
              <a:spcAft>
                <a:spcPts val="0"/>
              </a:spcAft>
              <a:buSzPts val="1800"/>
              <a:buChar char="⬦"/>
              <a:defRPr/>
            </a:lvl2pPr>
            <a:lvl3pPr marL="1828754" lvl="2" indent="-507987" rtl="0">
              <a:spcBef>
                <a:spcPts val="800"/>
              </a:spcBef>
              <a:spcAft>
                <a:spcPts val="0"/>
              </a:spcAft>
              <a:buSzPts val="2400"/>
              <a:buChar char="⬩"/>
              <a:defRPr/>
            </a:lvl3pPr>
            <a:lvl4pPr marL="2438339" lvl="3" indent="-507987" rtl="0">
              <a:spcBef>
                <a:spcPts val="800"/>
              </a:spcBef>
              <a:spcAft>
                <a:spcPts val="0"/>
              </a:spcAft>
              <a:buSzPts val="2400"/>
              <a:buChar char="●"/>
              <a:defRPr/>
            </a:lvl4pPr>
            <a:lvl5pPr marL="3047924" lvl="4" indent="-507987" rtl="0">
              <a:spcBef>
                <a:spcPts val="800"/>
              </a:spcBef>
              <a:spcAft>
                <a:spcPts val="0"/>
              </a:spcAft>
              <a:buSzPts val="2400"/>
              <a:buChar char="○"/>
              <a:defRPr/>
            </a:lvl5pPr>
            <a:lvl6pPr marL="3657509" lvl="5" indent="-507987" rtl="0">
              <a:spcBef>
                <a:spcPts val="800"/>
              </a:spcBef>
              <a:spcAft>
                <a:spcPts val="0"/>
              </a:spcAft>
              <a:buSzPts val="2400"/>
              <a:buChar char="■"/>
              <a:defRPr/>
            </a:lvl6pPr>
            <a:lvl7pPr marL="4267093" lvl="6" indent="-507987" rtl="0">
              <a:spcBef>
                <a:spcPts val="800"/>
              </a:spcBef>
              <a:spcAft>
                <a:spcPts val="0"/>
              </a:spcAft>
              <a:buSzPts val="2400"/>
              <a:buChar char="●"/>
              <a:defRPr/>
            </a:lvl7pPr>
            <a:lvl8pPr marL="4876678" lvl="7" indent="-507987" rtl="0">
              <a:spcBef>
                <a:spcPts val="800"/>
              </a:spcBef>
              <a:spcAft>
                <a:spcPts val="0"/>
              </a:spcAft>
              <a:buSzPts val="2400"/>
              <a:buChar char="○"/>
              <a:defRPr/>
            </a:lvl8pPr>
            <a:lvl9pPr marL="5486263" lvl="8" indent="-507987" rtl="0">
              <a:spcBef>
                <a:spcPts val="800"/>
              </a:spcBef>
              <a:spcAft>
                <a:spcPts val="800"/>
              </a:spcAft>
              <a:buSzPts val="2400"/>
              <a:buChar char="■"/>
              <a:defRPr/>
            </a:lvl9pPr>
          </a:lstStyle>
          <a:p>
            <a:endParaRPr/>
          </a:p>
        </p:txBody>
      </p:sp>
      <p:sp>
        <p:nvSpPr>
          <p:cNvPr id="84" name="Google Shape;84;p5"/>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5" name="Google Shape;85;p5"/>
          <p:cNvGrpSpPr/>
          <p:nvPr/>
        </p:nvGrpSpPr>
        <p:grpSpPr>
          <a:xfrm>
            <a:off x="3" y="1160267"/>
            <a:ext cx="1407259" cy="408036"/>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7712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8"/>
        <p:cNvGrpSpPr/>
        <p:nvPr/>
      </p:nvGrpSpPr>
      <p:grpSpPr>
        <a:xfrm>
          <a:off x="0" y="0"/>
          <a:ext cx="0" cy="0"/>
          <a:chOff x="0" y="0"/>
          <a:chExt cx="0" cy="0"/>
        </a:xfrm>
      </p:grpSpPr>
      <p:grpSp>
        <p:nvGrpSpPr>
          <p:cNvPr id="89" name="Google Shape;89;p6"/>
          <p:cNvGrpSpPr/>
          <p:nvPr/>
        </p:nvGrpSpPr>
        <p:grpSpPr>
          <a:xfrm>
            <a:off x="0" y="1"/>
            <a:ext cx="12192048" cy="6857996"/>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 name="Google Shape;101;p6"/>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610365" y="1906867"/>
            <a:ext cx="4191600" cy="43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endParaRPr/>
          </a:p>
        </p:txBody>
      </p:sp>
      <p:sp>
        <p:nvSpPr>
          <p:cNvPr id="104" name="Google Shape;104;p6"/>
          <p:cNvSpPr txBox="1">
            <a:spLocks noGrp="1"/>
          </p:cNvSpPr>
          <p:nvPr>
            <p:ph type="body" idx="2"/>
          </p:nvPr>
        </p:nvSpPr>
        <p:spPr>
          <a:xfrm>
            <a:off x="6389984" y="1906867"/>
            <a:ext cx="4191600" cy="43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800"/>
              </a:spcBef>
              <a:spcAft>
                <a:spcPts val="0"/>
              </a:spcAft>
              <a:buSzPts val="2000"/>
              <a:buChar char="⬦"/>
              <a:defRPr sz="2667"/>
            </a:lvl2pPr>
            <a:lvl3pPr marL="1828754" lvl="2" indent="-474121" rtl="0">
              <a:spcBef>
                <a:spcPts val="800"/>
              </a:spcBef>
              <a:spcAft>
                <a:spcPts val="0"/>
              </a:spcAft>
              <a:buSzPts val="2000"/>
              <a:buChar char="⬩"/>
              <a:defRPr sz="2667"/>
            </a:lvl3pPr>
            <a:lvl4pPr marL="2438339" lvl="3" indent="-474121" rtl="0">
              <a:spcBef>
                <a:spcPts val="800"/>
              </a:spcBef>
              <a:spcAft>
                <a:spcPts val="0"/>
              </a:spcAft>
              <a:buSzPts val="2000"/>
              <a:buChar char="●"/>
              <a:defRPr sz="2667"/>
            </a:lvl4pPr>
            <a:lvl5pPr marL="3047924" lvl="4" indent="-474121" rtl="0">
              <a:spcBef>
                <a:spcPts val="800"/>
              </a:spcBef>
              <a:spcAft>
                <a:spcPts val="0"/>
              </a:spcAft>
              <a:buSzPts val="2000"/>
              <a:buChar char="○"/>
              <a:defRPr sz="2667"/>
            </a:lvl5pPr>
            <a:lvl6pPr marL="3657509" lvl="5" indent="-474121" rtl="0">
              <a:spcBef>
                <a:spcPts val="800"/>
              </a:spcBef>
              <a:spcAft>
                <a:spcPts val="0"/>
              </a:spcAft>
              <a:buSzPts val="2000"/>
              <a:buChar char="■"/>
              <a:defRPr sz="2667"/>
            </a:lvl6pPr>
            <a:lvl7pPr marL="4267093" lvl="6" indent="-474121" rtl="0">
              <a:spcBef>
                <a:spcPts val="800"/>
              </a:spcBef>
              <a:spcAft>
                <a:spcPts val="0"/>
              </a:spcAft>
              <a:buSzPts val="2000"/>
              <a:buChar char="●"/>
              <a:defRPr sz="2667"/>
            </a:lvl7pPr>
            <a:lvl8pPr marL="4876678" lvl="7" indent="-474121" rtl="0">
              <a:spcBef>
                <a:spcPts val="800"/>
              </a:spcBef>
              <a:spcAft>
                <a:spcPts val="0"/>
              </a:spcAft>
              <a:buSzPts val="2000"/>
              <a:buChar char="○"/>
              <a:defRPr sz="2667"/>
            </a:lvl8pPr>
            <a:lvl9pPr marL="5486263" lvl="8" indent="-474121" rtl="0">
              <a:spcBef>
                <a:spcPts val="800"/>
              </a:spcBef>
              <a:spcAft>
                <a:spcPts val="800"/>
              </a:spcAft>
              <a:buSzPts val="2000"/>
              <a:buChar char="■"/>
              <a:defRPr sz="2667"/>
            </a:lvl9pPr>
          </a:lstStyle>
          <a:p>
            <a:endParaRPr/>
          </a:p>
        </p:txBody>
      </p:sp>
      <p:sp>
        <p:nvSpPr>
          <p:cNvPr id="105" name="Google Shape;105;p6"/>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06" name="Google Shape;106;p6"/>
          <p:cNvGrpSpPr/>
          <p:nvPr/>
        </p:nvGrpSpPr>
        <p:grpSpPr>
          <a:xfrm>
            <a:off x="3" y="1160267"/>
            <a:ext cx="1407259" cy="408036"/>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084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9"/>
        <p:cNvGrpSpPr/>
        <p:nvPr/>
      </p:nvGrpSpPr>
      <p:grpSpPr>
        <a:xfrm>
          <a:off x="0" y="0"/>
          <a:ext cx="0" cy="0"/>
          <a:chOff x="0" y="0"/>
          <a:chExt cx="0" cy="0"/>
        </a:xfrm>
      </p:grpSpPr>
      <p:grpSp>
        <p:nvGrpSpPr>
          <p:cNvPr id="110" name="Google Shape;110;p7"/>
          <p:cNvGrpSpPr/>
          <p:nvPr/>
        </p:nvGrpSpPr>
        <p:grpSpPr>
          <a:xfrm>
            <a:off x="0" y="1"/>
            <a:ext cx="12192048" cy="6857996"/>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2" name="Google Shape;122;p7"/>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7"/>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610467"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5" name="Google Shape;125;p7"/>
          <p:cNvSpPr txBox="1">
            <a:spLocks noGrp="1"/>
          </p:cNvSpPr>
          <p:nvPr>
            <p:ph type="body" idx="2"/>
          </p:nvPr>
        </p:nvSpPr>
        <p:spPr>
          <a:xfrm>
            <a:off x="4683968"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6" name="Google Shape;126;p7"/>
          <p:cNvSpPr txBox="1">
            <a:spLocks noGrp="1"/>
          </p:cNvSpPr>
          <p:nvPr>
            <p:ph type="body" idx="3"/>
          </p:nvPr>
        </p:nvSpPr>
        <p:spPr>
          <a:xfrm>
            <a:off x="7757469" y="2110067"/>
            <a:ext cx="2781200" cy="40496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800"/>
              </a:spcBef>
              <a:spcAft>
                <a:spcPts val="0"/>
              </a:spcAft>
              <a:buSzPts val="1800"/>
              <a:buChar char="⬦"/>
              <a:defRPr sz="2400"/>
            </a:lvl2pPr>
            <a:lvl3pPr marL="1828754" lvl="2" indent="-457189" rtl="0">
              <a:spcBef>
                <a:spcPts val="800"/>
              </a:spcBef>
              <a:spcAft>
                <a:spcPts val="0"/>
              </a:spcAft>
              <a:buSzPts val="1800"/>
              <a:buChar char="⬩"/>
              <a:defRPr sz="2400"/>
            </a:lvl3pPr>
            <a:lvl4pPr marL="2438339" lvl="3" indent="-457189" rtl="0">
              <a:spcBef>
                <a:spcPts val="800"/>
              </a:spcBef>
              <a:spcAft>
                <a:spcPts val="0"/>
              </a:spcAft>
              <a:buSzPts val="1800"/>
              <a:buChar char="●"/>
              <a:defRPr sz="2400"/>
            </a:lvl4pPr>
            <a:lvl5pPr marL="3047924" lvl="4" indent="-457189" rtl="0">
              <a:spcBef>
                <a:spcPts val="800"/>
              </a:spcBef>
              <a:spcAft>
                <a:spcPts val="0"/>
              </a:spcAft>
              <a:buSzPts val="1800"/>
              <a:buChar char="○"/>
              <a:defRPr sz="2400"/>
            </a:lvl5pPr>
            <a:lvl6pPr marL="3657509" lvl="5" indent="-457189" rtl="0">
              <a:spcBef>
                <a:spcPts val="800"/>
              </a:spcBef>
              <a:spcAft>
                <a:spcPts val="0"/>
              </a:spcAft>
              <a:buSzPts val="1800"/>
              <a:buChar char="■"/>
              <a:defRPr sz="2400"/>
            </a:lvl6pPr>
            <a:lvl7pPr marL="4267093" lvl="6" indent="-457189" rtl="0">
              <a:spcBef>
                <a:spcPts val="800"/>
              </a:spcBef>
              <a:spcAft>
                <a:spcPts val="0"/>
              </a:spcAft>
              <a:buSzPts val="1800"/>
              <a:buChar char="●"/>
              <a:defRPr sz="2400"/>
            </a:lvl7pPr>
            <a:lvl8pPr marL="4876678" lvl="7" indent="-457189" rtl="0">
              <a:spcBef>
                <a:spcPts val="800"/>
              </a:spcBef>
              <a:spcAft>
                <a:spcPts val="0"/>
              </a:spcAft>
              <a:buSzPts val="1800"/>
              <a:buChar char="○"/>
              <a:defRPr sz="2400"/>
            </a:lvl8pPr>
            <a:lvl9pPr marL="5486263" lvl="8" indent="-457189" rtl="0">
              <a:spcBef>
                <a:spcPts val="800"/>
              </a:spcBef>
              <a:spcAft>
                <a:spcPts val="800"/>
              </a:spcAft>
              <a:buSzPts val="1800"/>
              <a:buChar char="■"/>
              <a:defRPr sz="2400"/>
            </a:lvl9pPr>
          </a:lstStyle>
          <a:p>
            <a:endParaRPr/>
          </a:p>
        </p:txBody>
      </p:sp>
      <p:sp>
        <p:nvSpPr>
          <p:cNvPr id="127" name="Google Shape;127;p7"/>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28" name="Google Shape;128;p7"/>
          <p:cNvGrpSpPr/>
          <p:nvPr/>
        </p:nvGrpSpPr>
        <p:grpSpPr>
          <a:xfrm>
            <a:off x="3" y="1160267"/>
            <a:ext cx="1407259" cy="408036"/>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1755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1"/>
        <p:cNvGrpSpPr/>
        <p:nvPr/>
      </p:nvGrpSpPr>
      <p:grpSpPr>
        <a:xfrm>
          <a:off x="0" y="0"/>
          <a:ext cx="0" cy="0"/>
          <a:chOff x="0" y="0"/>
          <a:chExt cx="0" cy="0"/>
        </a:xfrm>
      </p:grpSpPr>
      <p:grpSp>
        <p:nvGrpSpPr>
          <p:cNvPr id="132" name="Google Shape;132;p8"/>
          <p:cNvGrpSpPr/>
          <p:nvPr/>
        </p:nvGrpSpPr>
        <p:grpSpPr>
          <a:xfrm>
            <a:off x="0" y="1"/>
            <a:ext cx="12192048" cy="6857996"/>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 name="Google Shape;144;p8"/>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8"/>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47" name="Google Shape;147;p8"/>
          <p:cNvGrpSpPr/>
          <p:nvPr/>
        </p:nvGrpSpPr>
        <p:grpSpPr>
          <a:xfrm>
            <a:off x="3" y="1160267"/>
            <a:ext cx="1407259" cy="408036"/>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1432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0"/>
        <p:cNvGrpSpPr/>
        <p:nvPr/>
      </p:nvGrpSpPr>
      <p:grpSpPr>
        <a:xfrm>
          <a:off x="0" y="0"/>
          <a:ext cx="0" cy="0"/>
          <a:chOff x="0" y="0"/>
          <a:chExt cx="0" cy="0"/>
        </a:xfrm>
      </p:grpSpPr>
      <p:grpSp>
        <p:nvGrpSpPr>
          <p:cNvPr id="151" name="Google Shape;151;p9"/>
          <p:cNvGrpSpPr/>
          <p:nvPr/>
        </p:nvGrpSpPr>
        <p:grpSpPr>
          <a:xfrm>
            <a:off x="0" y="1"/>
            <a:ext cx="12192048" cy="6857996"/>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 name="Google Shape;166;p9"/>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9"/>
          <p:cNvSpPr txBox="1">
            <a:spLocks noGrp="1"/>
          </p:cNvSpPr>
          <p:nvPr>
            <p:ph type="body" idx="1"/>
          </p:nvPr>
        </p:nvSpPr>
        <p:spPr>
          <a:xfrm>
            <a:off x="1134900" y="6180567"/>
            <a:ext cx="9922400" cy="408000"/>
          </a:xfrm>
          <a:prstGeom prst="rect">
            <a:avLst/>
          </a:prstGeom>
        </p:spPr>
        <p:txBody>
          <a:bodyPr spcFirstLastPara="1" wrap="square" lIns="0" tIns="0" rIns="0" bIns="0" anchor="ctr" anchorCtr="0">
            <a:noAutofit/>
          </a:bodyPr>
          <a:lstStyle>
            <a:lvl1pPr marL="609585" lvl="0" indent="-304792" rtl="0">
              <a:spcBef>
                <a:spcPts val="0"/>
              </a:spcBef>
              <a:spcAft>
                <a:spcPts val="800"/>
              </a:spcAft>
              <a:buSzPts val="1800"/>
              <a:buNone/>
              <a:defRPr sz="2400"/>
            </a:lvl1pPr>
          </a:lstStyle>
          <a:p>
            <a:endParaRPr/>
          </a:p>
        </p:txBody>
      </p:sp>
      <p:sp>
        <p:nvSpPr>
          <p:cNvPr id="168" name="Google Shape;168;p9"/>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69" name="Google Shape;169;p9"/>
          <p:cNvGrpSpPr/>
          <p:nvPr/>
        </p:nvGrpSpPr>
        <p:grpSpPr>
          <a:xfrm>
            <a:off x="2" y="6180583"/>
            <a:ext cx="975127" cy="408036"/>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2354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1"/>
            <a:ext cx="12192048" cy="6857996"/>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10"/>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0"/>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687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10467" y="1140675"/>
            <a:ext cx="8971200" cy="4684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610467" y="1906864"/>
            <a:ext cx="8971200" cy="4045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11520233" y="6114400"/>
            <a:ext cx="468400" cy="540400"/>
          </a:xfrm>
          <a:prstGeom prst="rect">
            <a:avLst/>
          </a:prstGeom>
          <a:noFill/>
          <a:ln>
            <a:noFill/>
          </a:ln>
        </p:spPr>
        <p:txBody>
          <a:bodyPr spcFirstLastPara="1" wrap="square" lIns="0" tIns="0" rIns="0" bIns="0" anchor="ctr" anchorCtr="0">
            <a:noAutofit/>
          </a:bodyPr>
          <a:lstStyle>
            <a:lvl1pPr lvl="0" algn="ctr" rtl="0">
              <a:buNone/>
              <a:defRPr sz="1600">
                <a:solidFill>
                  <a:schemeClr val="accent2"/>
                </a:solidFill>
                <a:latin typeface="Titillium Web"/>
                <a:ea typeface="Titillium Web"/>
                <a:cs typeface="Titillium Web"/>
                <a:sym typeface="Titillium Web"/>
              </a:defRPr>
            </a:lvl1pPr>
            <a:lvl2pPr lvl="1" algn="ctr" rtl="0">
              <a:buNone/>
              <a:defRPr sz="1600">
                <a:solidFill>
                  <a:schemeClr val="accent2"/>
                </a:solidFill>
                <a:latin typeface="Titillium Web"/>
                <a:ea typeface="Titillium Web"/>
                <a:cs typeface="Titillium Web"/>
                <a:sym typeface="Titillium Web"/>
              </a:defRPr>
            </a:lvl2pPr>
            <a:lvl3pPr lvl="2" algn="ctr" rtl="0">
              <a:buNone/>
              <a:defRPr sz="1600">
                <a:solidFill>
                  <a:schemeClr val="accent2"/>
                </a:solidFill>
                <a:latin typeface="Titillium Web"/>
                <a:ea typeface="Titillium Web"/>
                <a:cs typeface="Titillium Web"/>
                <a:sym typeface="Titillium Web"/>
              </a:defRPr>
            </a:lvl3pPr>
            <a:lvl4pPr lvl="3" algn="ctr" rtl="0">
              <a:buNone/>
              <a:defRPr sz="1600">
                <a:solidFill>
                  <a:schemeClr val="accent2"/>
                </a:solidFill>
                <a:latin typeface="Titillium Web"/>
                <a:ea typeface="Titillium Web"/>
                <a:cs typeface="Titillium Web"/>
                <a:sym typeface="Titillium Web"/>
              </a:defRPr>
            </a:lvl4pPr>
            <a:lvl5pPr lvl="4" algn="ctr" rtl="0">
              <a:buNone/>
              <a:defRPr sz="1600">
                <a:solidFill>
                  <a:schemeClr val="accent2"/>
                </a:solidFill>
                <a:latin typeface="Titillium Web"/>
                <a:ea typeface="Titillium Web"/>
                <a:cs typeface="Titillium Web"/>
                <a:sym typeface="Titillium Web"/>
              </a:defRPr>
            </a:lvl5pPr>
            <a:lvl6pPr lvl="5" algn="ctr" rtl="0">
              <a:buNone/>
              <a:defRPr sz="1600">
                <a:solidFill>
                  <a:schemeClr val="accent2"/>
                </a:solidFill>
                <a:latin typeface="Titillium Web"/>
                <a:ea typeface="Titillium Web"/>
                <a:cs typeface="Titillium Web"/>
                <a:sym typeface="Titillium Web"/>
              </a:defRPr>
            </a:lvl6pPr>
            <a:lvl7pPr lvl="6" algn="ctr" rtl="0">
              <a:buNone/>
              <a:defRPr sz="1600">
                <a:solidFill>
                  <a:schemeClr val="accent2"/>
                </a:solidFill>
                <a:latin typeface="Titillium Web"/>
                <a:ea typeface="Titillium Web"/>
                <a:cs typeface="Titillium Web"/>
                <a:sym typeface="Titillium Web"/>
              </a:defRPr>
            </a:lvl7pPr>
            <a:lvl8pPr lvl="7" algn="ctr" rtl="0">
              <a:buNone/>
              <a:defRPr sz="1600">
                <a:solidFill>
                  <a:schemeClr val="accent2"/>
                </a:solidFill>
                <a:latin typeface="Titillium Web"/>
                <a:ea typeface="Titillium Web"/>
                <a:cs typeface="Titillium Web"/>
                <a:sym typeface="Titillium Web"/>
              </a:defRPr>
            </a:lvl8pPr>
            <a:lvl9pPr lvl="8" algn="ctr" rtl="0">
              <a:buNone/>
              <a:defRPr sz="1600">
                <a:solidFill>
                  <a:schemeClr val="accent2"/>
                </a:solidFill>
                <a:latin typeface="Titillium Web"/>
                <a:ea typeface="Titillium Web"/>
                <a:cs typeface="Titillium Web"/>
                <a:sym typeface="Titillium We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592502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2431900" y="2655767"/>
            <a:ext cx="8845600" cy="1546400"/>
          </a:xfrm>
          <a:prstGeom prst="rect">
            <a:avLst/>
          </a:prstGeom>
        </p:spPr>
        <p:txBody>
          <a:bodyPr spcFirstLastPara="1" wrap="square" lIns="0" tIns="0" rIns="0" bIns="0" anchor="ctr" anchorCtr="0">
            <a:noAutofit/>
          </a:bodyPr>
          <a:lstStyle/>
          <a:p>
            <a:r>
              <a:rPr lang="en" dirty="0">
                <a:latin typeface="Saira Semi Condensed" panose="020B0604020202020204"/>
              </a:rPr>
              <a:t>LAB – 2</a:t>
            </a:r>
            <a:br>
              <a:rPr lang="en" dirty="0">
                <a:latin typeface="Saira Semi Condensed" panose="020B0604020202020204"/>
              </a:rPr>
            </a:br>
            <a:r>
              <a:rPr lang="en" dirty="0">
                <a:latin typeface="Saira Semi Condensed" panose="020B0604020202020204"/>
              </a:rPr>
              <a:t>Operating Systems</a:t>
            </a:r>
            <a:endParaRPr dirty="0">
              <a:latin typeface="Saira Semi Condensed" panose="020B0604020202020204"/>
            </a:endParaRPr>
          </a:p>
        </p:txBody>
      </p:sp>
      <p:grpSp>
        <p:nvGrpSpPr>
          <p:cNvPr id="199" name="Google Shape;199;p12"/>
          <p:cNvGrpSpPr/>
          <p:nvPr/>
        </p:nvGrpSpPr>
        <p:grpSpPr>
          <a:xfrm>
            <a:off x="920095" y="3052682"/>
            <a:ext cx="846911" cy="752373"/>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a:t>
            </a:fld>
            <a:endParaRPr lang="en"/>
          </a:p>
        </p:txBody>
      </p:sp>
      <p:sp>
        <p:nvSpPr>
          <p:cNvPr id="3" name="TextBox 2"/>
          <p:cNvSpPr txBox="1"/>
          <p:nvPr/>
        </p:nvSpPr>
        <p:spPr>
          <a:xfrm>
            <a:off x="132458" y="117453"/>
            <a:ext cx="1499291" cy="369332"/>
          </a:xfrm>
          <a:prstGeom prst="rect">
            <a:avLst/>
          </a:prstGeom>
          <a:noFill/>
          <a:ln w="28575">
            <a:solidFill>
              <a:schemeClr val="tx1"/>
            </a:solidFill>
          </a:ln>
        </p:spPr>
        <p:txBody>
          <a:bodyPr wrap="square" rtlCol="0">
            <a:spAutoFit/>
          </a:bodyPr>
          <a:lstStyle/>
          <a:p>
            <a:r>
              <a:rPr lang="en-IN" b="1" dirty="0" err="1"/>
              <a:t>script.bash</a:t>
            </a:r>
            <a:endParaRPr lang="en-IN" b="1" dirty="0"/>
          </a:p>
        </p:txBody>
      </p:sp>
      <p:sp>
        <p:nvSpPr>
          <p:cNvPr id="4" name="Flowchart: Connector 3"/>
          <p:cNvSpPr/>
          <p:nvPr/>
        </p:nvSpPr>
        <p:spPr>
          <a:xfrm>
            <a:off x="667246" y="721648"/>
            <a:ext cx="964503" cy="939453"/>
          </a:xfrm>
          <a:prstGeom prst="flowChart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5" name="Flowchart: Data 4"/>
          <p:cNvSpPr/>
          <p:nvPr/>
        </p:nvSpPr>
        <p:spPr>
          <a:xfrm>
            <a:off x="2629530" y="890749"/>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Ask pathname of file</a:t>
            </a:r>
          </a:p>
        </p:txBody>
      </p:sp>
      <p:sp>
        <p:nvSpPr>
          <p:cNvPr id="6" name="Flowchart: Decision 5"/>
          <p:cNvSpPr/>
          <p:nvPr/>
        </p:nvSpPr>
        <p:spPr>
          <a:xfrm>
            <a:off x="5758230" y="890749"/>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File exist?</a:t>
            </a:r>
          </a:p>
        </p:txBody>
      </p:sp>
      <p:sp>
        <p:nvSpPr>
          <p:cNvPr id="7" name="Flowchart: Data 6"/>
          <p:cNvSpPr/>
          <p:nvPr/>
        </p:nvSpPr>
        <p:spPr>
          <a:xfrm>
            <a:off x="8621682" y="890749"/>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Ask destination path</a:t>
            </a:r>
          </a:p>
        </p:txBody>
      </p:sp>
      <p:sp>
        <p:nvSpPr>
          <p:cNvPr id="8" name="Flowchart: Decision 7"/>
          <p:cNvSpPr/>
          <p:nvPr/>
        </p:nvSpPr>
        <p:spPr>
          <a:xfrm>
            <a:off x="8754306" y="2471899"/>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Directory exist?</a:t>
            </a:r>
          </a:p>
        </p:txBody>
      </p:sp>
      <p:sp>
        <p:nvSpPr>
          <p:cNvPr id="9" name="Flowchart: Data 8"/>
          <p:cNvSpPr/>
          <p:nvPr/>
        </p:nvSpPr>
        <p:spPr>
          <a:xfrm>
            <a:off x="8621684" y="3816001"/>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Ask delimiter</a:t>
            </a:r>
          </a:p>
        </p:txBody>
      </p:sp>
      <p:sp>
        <p:nvSpPr>
          <p:cNvPr id="10" name="Flowchart: Data 9"/>
          <p:cNvSpPr/>
          <p:nvPr/>
        </p:nvSpPr>
        <p:spPr>
          <a:xfrm>
            <a:off x="8621682" y="5409579"/>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Ask field number</a:t>
            </a:r>
          </a:p>
        </p:txBody>
      </p:sp>
      <p:sp>
        <p:nvSpPr>
          <p:cNvPr id="11" name="Flowchart: Data 10"/>
          <p:cNvSpPr/>
          <p:nvPr/>
        </p:nvSpPr>
        <p:spPr>
          <a:xfrm>
            <a:off x="5281987" y="5409579"/>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Compile mycut.cpp</a:t>
            </a:r>
          </a:p>
        </p:txBody>
      </p:sp>
      <p:sp>
        <p:nvSpPr>
          <p:cNvPr id="12" name="Flowchart: Data 11"/>
          <p:cNvSpPr/>
          <p:nvPr/>
        </p:nvSpPr>
        <p:spPr>
          <a:xfrm>
            <a:off x="1631749" y="5409007"/>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Run </a:t>
            </a:r>
            <a:r>
              <a:rPr lang="en-IN" sz="1200" dirty="0" err="1"/>
              <a:t>mycut</a:t>
            </a:r>
            <a:r>
              <a:rPr lang="en-IN" sz="1200" dirty="0"/>
              <a:t> and provide appropriate argument</a:t>
            </a:r>
          </a:p>
        </p:txBody>
      </p:sp>
      <p:sp>
        <p:nvSpPr>
          <p:cNvPr id="13" name="Flowchart: Data 12"/>
          <p:cNvSpPr/>
          <p:nvPr/>
        </p:nvSpPr>
        <p:spPr>
          <a:xfrm>
            <a:off x="1631749" y="3816001"/>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Store output in output file in destination directory</a:t>
            </a:r>
          </a:p>
        </p:txBody>
      </p:sp>
      <p:sp>
        <p:nvSpPr>
          <p:cNvPr id="14" name="Flowchart: Connector 13"/>
          <p:cNvSpPr/>
          <p:nvPr/>
        </p:nvSpPr>
        <p:spPr>
          <a:xfrm>
            <a:off x="2475725" y="2184273"/>
            <a:ext cx="964503" cy="939453"/>
          </a:xfrm>
          <a:prstGeom prst="flowChartConnector">
            <a:avLst/>
          </a:prstGeom>
          <a:solidFill>
            <a:srgbClr val="BF0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Stop</a:t>
            </a:r>
          </a:p>
        </p:txBody>
      </p:sp>
      <p:cxnSp>
        <p:nvCxnSpPr>
          <p:cNvPr id="16" name="Straight Arrow Connector 15"/>
          <p:cNvCxnSpPr>
            <a:stCxn id="4" idx="6"/>
            <a:endCxn id="5" idx="2"/>
          </p:cNvCxnSpPr>
          <p:nvPr/>
        </p:nvCxnSpPr>
        <p:spPr>
          <a:xfrm flipV="1">
            <a:off x="1631749" y="1191374"/>
            <a:ext cx="12630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5"/>
            <a:endCxn id="6" idx="1"/>
          </p:cNvCxnSpPr>
          <p:nvPr/>
        </p:nvCxnSpPr>
        <p:spPr>
          <a:xfrm>
            <a:off x="5016741" y="1191374"/>
            <a:ext cx="741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7" idx="2"/>
          </p:cNvCxnSpPr>
          <p:nvPr/>
        </p:nvCxnSpPr>
        <p:spPr>
          <a:xfrm>
            <a:off x="8145441" y="1191374"/>
            <a:ext cx="741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4"/>
            <a:endCxn id="8" idx="0"/>
          </p:cNvCxnSpPr>
          <p:nvPr/>
        </p:nvCxnSpPr>
        <p:spPr>
          <a:xfrm>
            <a:off x="9947911" y="1491999"/>
            <a:ext cx="1" cy="97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9" idx="1"/>
          </p:cNvCxnSpPr>
          <p:nvPr/>
        </p:nvCxnSpPr>
        <p:spPr>
          <a:xfrm>
            <a:off x="9947912" y="3073149"/>
            <a:ext cx="1" cy="74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1"/>
          </p:cNvCxnSpPr>
          <p:nvPr/>
        </p:nvCxnSpPr>
        <p:spPr>
          <a:xfrm flipH="1">
            <a:off x="9947911" y="4417251"/>
            <a:ext cx="2" cy="992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1" idx="5"/>
          </p:cNvCxnSpPr>
          <p:nvPr/>
        </p:nvCxnSpPr>
        <p:spPr>
          <a:xfrm flipH="1">
            <a:off x="7669198" y="5710204"/>
            <a:ext cx="1217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2"/>
            <a:endCxn id="12" idx="5"/>
          </p:cNvCxnSpPr>
          <p:nvPr/>
        </p:nvCxnSpPr>
        <p:spPr>
          <a:xfrm flipH="1" flipV="1">
            <a:off x="4018960" y="5709632"/>
            <a:ext cx="1528273" cy="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1"/>
            <a:endCxn id="13" idx="4"/>
          </p:cNvCxnSpPr>
          <p:nvPr/>
        </p:nvCxnSpPr>
        <p:spPr>
          <a:xfrm flipV="1">
            <a:off x="2957978" y="4417251"/>
            <a:ext cx="0" cy="99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1"/>
            <a:endCxn id="14" idx="4"/>
          </p:cNvCxnSpPr>
          <p:nvPr/>
        </p:nvCxnSpPr>
        <p:spPr>
          <a:xfrm flipH="1" flipV="1">
            <a:off x="2957977" y="3123726"/>
            <a:ext cx="1" cy="69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6" idx="2"/>
            <a:endCxn id="5" idx="4"/>
          </p:cNvCxnSpPr>
          <p:nvPr/>
        </p:nvCxnSpPr>
        <p:spPr>
          <a:xfrm rot="5400000">
            <a:off x="5453798" y="-6039"/>
            <a:ext cx="12700" cy="299607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8" idx="3"/>
            <a:endCxn id="7" idx="5"/>
          </p:cNvCxnSpPr>
          <p:nvPr/>
        </p:nvCxnSpPr>
        <p:spPr>
          <a:xfrm flipH="1" flipV="1">
            <a:off x="11008893" y="1191374"/>
            <a:ext cx="132624" cy="1581150"/>
          </a:xfrm>
          <a:prstGeom prst="bentConnector3">
            <a:avLst>
              <a:gd name="adj1" fmla="val -272365"/>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187107" y="1482677"/>
            <a:ext cx="438501" cy="276999"/>
          </a:xfrm>
          <a:prstGeom prst="rect">
            <a:avLst/>
          </a:prstGeom>
          <a:noFill/>
        </p:spPr>
        <p:txBody>
          <a:bodyPr wrap="square" rtlCol="0">
            <a:spAutoFit/>
          </a:bodyPr>
          <a:lstStyle/>
          <a:p>
            <a:r>
              <a:rPr lang="en-IN" sz="1200" dirty="0">
                <a:solidFill>
                  <a:schemeClr val="bg1"/>
                </a:solidFill>
              </a:rPr>
              <a:t>No</a:t>
            </a:r>
          </a:p>
        </p:txBody>
      </p:sp>
      <p:sp>
        <p:nvSpPr>
          <p:cNvPr id="48" name="TextBox 47"/>
          <p:cNvSpPr txBox="1"/>
          <p:nvPr/>
        </p:nvSpPr>
        <p:spPr>
          <a:xfrm>
            <a:off x="8276850" y="902562"/>
            <a:ext cx="438501" cy="276999"/>
          </a:xfrm>
          <a:prstGeom prst="rect">
            <a:avLst/>
          </a:prstGeom>
          <a:noFill/>
        </p:spPr>
        <p:txBody>
          <a:bodyPr wrap="square" rtlCol="0">
            <a:spAutoFit/>
          </a:bodyPr>
          <a:lstStyle/>
          <a:p>
            <a:r>
              <a:rPr lang="en-IN" sz="1200" dirty="0">
                <a:solidFill>
                  <a:schemeClr val="bg1"/>
                </a:solidFill>
              </a:rPr>
              <a:t>Yes</a:t>
            </a:r>
          </a:p>
        </p:txBody>
      </p:sp>
      <p:sp>
        <p:nvSpPr>
          <p:cNvPr id="49" name="TextBox 48"/>
          <p:cNvSpPr txBox="1"/>
          <p:nvPr/>
        </p:nvSpPr>
        <p:spPr>
          <a:xfrm>
            <a:off x="11153419" y="1766806"/>
            <a:ext cx="438501" cy="276999"/>
          </a:xfrm>
          <a:prstGeom prst="rect">
            <a:avLst/>
          </a:prstGeom>
          <a:noFill/>
        </p:spPr>
        <p:txBody>
          <a:bodyPr wrap="square" rtlCol="0">
            <a:spAutoFit/>
          </a:bodyPr>
          <a:lstStyle/>
          <a:p>
            <a:r>
              <a:rPr lang="en-IN" sz="1200" dirty="0">
                <a:solidFill>
                  <a:schemeClr val="bg1"/>
                </a:solidFill>
              </a:rPr>
              <a:t>No</a:t>
            </a:r>
          </a:p>
        </p:txBody>
      </p:sp>
      <p:sp>
        <p:nvSpPr>
          <p:cNvPr id="50" name="TextBox 49"/>
          <p:cNvSpPr txBox="1"/>
          <p:nvPr/>
        </p:nvSpPr>
        <p:spPr>
          <a:xfrm>
            <a:off x="9966702" y="3331363"/>
            <a:ext cx="438501" cy="276999"/>
          </a:xfrm>
          <a:prstGeom prst="rect">
            <a:avLst/>
          </a:prstGeom>
          <a:noFill/>
        </p:spPr>
        <p:txBody>
          <a:bodyPr wrap="square" rtlCol="0">
            <a:spAutoFit/>
          </a:bodyPr>
          <a:lstStyle/>
          <a:p>
            <a:r>
              <a:rPr lang="en-IN" sz="1200" dirty="0">
                <a:solidFill>
                  <a:schemeClr val="bg1"/>
                </a:solidFill>
              </a:rPr>
              <a:t>Yes</a:t>
            </a:r>
          </a:p>
        </p:txBody>
      </p:sp>
      <p:pic>
        <p:nvPicPr>
          <p:cNvPr id="15" name="Slide-10">
            <a:hlinkClick r:id="" action="ppaction://media"/>
            <a:extLst>
              <a:ext uri="{FF2B5EF4-FFF2-40B4-BE49-F238E27FC236}">
                <a16:creationId xmlns:a16="http://schemas.microsoft.com/office/drawing/2014/main" id="{906813C5-FDFA-4ED8-A11A-A780EC14CC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10922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0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Code Explanation</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r>
              <a:rPr lang="en" dirty="0"/>
              <a:t>Lets brielfy discuss the code</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3</a:t>
            </a:r>
            <a:endParaRPr sz="1867" b="1" kern="0" dirty="0">
              <a:solidFill>
                <a:srgbClr val="FFFFFF"/>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31375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69851B-03FA-4AFA-897E-39E14717E4AD}"/>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12</a:t>
            </a:fld>
            <a:endParaRPr lang="en" kern="0">
              <a:solidFill>
                <a:srgbClr val="1781A1"/>
              </a:solidFill>
            </a:endParaRPr>
          </a:p>
        </p:txBody>
      </p:sp>
      <p:sp>
        <p:nvSpPr>
          <p:cNvPr id="12" name="TextBox 11">
            <a:extLst>
              <a:ext uri="{FF2B5EF4-FFF2-40B4-BE49-F238E27FC236}">
                <a16:creationId xmlns:a16="http://schemas.microsoft.com/office/drawing/2014/main" id="{2E13984B-C9BE-48AA-9964-FD98AF202456}"/>
              </a:ext>
            </a:extLst>
          </p:cNvPr>
          <p:cNvSpPr txBox="1"/>
          <p:nvPr/>
        </p:nvSpPr>
        <p:spPr>
          <a:xfrm>
            <a:off x="0" y="0"/>
            <a:ext cx="12192000" cy="325287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867" i="1" kern="0" dirty="0">
                <a:solidFill>
                  <a:srgbClr val="66D9EF"/>
                </a:solidFill>
                <a:latin typeface="Consolas" panose="020B0609020204030204" pitchFamily="49" charset="0"/>
                <a:sym typeface="Arial"/>
              </a:rPr>
              <a:t>int</a:t>
            </a:r>
            <a:r>
              <a:rPr lang="en-IN" sz="1867" kern="0" dirty="0">
                <a:solidFill>
                  <a:srgbClr val="F8F8F2"/>
                </a:solidFill>
                <a:latin typeface="Consolas" panose="020B0609020204030204" pitchFamily="49" charset="0"/>
                <a:sym typeface="Arial"/>
              </a:rPr>
              <a:t> </a:t>
            </a:r>
            <a:r>
              <a:rPr lang="en-IN" sz="1867" kern="0" dirty="0">
                <a:solidFill>
                  <a:srgbClr val="A6E22E"/>
                </a:solidFill>
                <a:latin typeface="Consolas" panose="020B0609020204030204" pitchFamily="49" charset="0"/>
                <a:sym typeface="Arial"/>
              </a:rPr>
              <a:t>main</a:t>
            </a:r>
            <a:r>
              <a:rPr lang="en-IN" sz="1867" kern="0" dirty="0">
                <a:solidFill>
                  <a:srgbClr val="F8F8F2"/>
                </a:solidFill>
                <a:latin typeface="Consolas" panose="020B0609020204030204" pitchFamily="49" charset="0"/>
                <a:sym typeface="Arial"/>
              </a:rPr>
              <a:t>(</a:t>
            </a:r>
            <a:r>
              <a:rPr lang="en-IN" sz="1867" i="1" kern="0" dirty="0">
                <a:solidFill>
                  <a:srgbClr val="66D9EF"/>
                </a:solidFill>
                <a:latin typeface="Consolas" panose="020B0609020204030204" pitchFamily="49" charset="0"/>
                <a:sym typeface="Arial"/>
              </a:rPr>
              <a:t>int</a:t>
            </a:r>
            <a:r>
              <a:rPr lang="en-IN" sz="1867" kern="0" dirty="0">
                <a:solidFill>
                  <a:srgbClr val="F8F8F2"/>
                </a:solidFill>
                <a:latin typeface="Consolas" panose="020B0609020204030204" pitchFamily="49" charset="0"/>
                <a:sym typeface="Arial"/>
              </a:rPr>
              <a:t> </a:t>
            </a:r>
            <a:r>
              <a:rPr lang="en-IN" sz="1867" i="1" kern="0" dirty="0" err="1">
                <a:solidFill>
                  <a:srgbClr val="FD971F"/>
                </a:solidFill>
                <a:latin typeface="Consolas" panose="020B0609020204030204" pitchFamily="49" charset="0"/>
                <a:sym typeface="Arial"/>
              </a:rPr>
              <a:t>argc</a:t>
            </a: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char</a:t>
            </a:r>
            <a:r>
              <a:rPr lang="en-IN" sz="1867" kern="0" dirty="0">
                <a:solidFill>
                  <a:srgbClr val="F8F8F2"/>
                </a:solidFill>
                <a:latin typeface="Consolas" panose="020B0609020204030204" pitchFamily="49" charset="0"/>
                <a:sym typeface="Arial"/>
              </a:rPr>
              <a:t> </a:t>
            </a:r>
            <a:r>
              <a:rPr lang="en-IN" sz="1867" kern="0" dirty="0">
                <a:solidFill>
                  <a:srgbClr val="F92672"/>
                </a:solidFill>
                <a:latin typeface="Consolas" panose="020B0609020204030204" pitchFamily="49" charset="0"/>
                <a:sym typeface="Arial"/>
              </a:rPr>
              <a:t>**</a:t>
            </a:r>
            <a:r>
              <a:rPr lang="en-IN" sz="1867" i="1" kern="0" dirty="0" err="1">
                <a:solidFill>
                  <a:srgbClr val="FD971F"/>
                </a:solidFill>
                <a:latin typeface="Consolas" panose="020B0609020204030204" pitchFamily="49" charset="0"/>
                <a:sym typeface="Arial"/>
              </a:rPr>
              <a:t>argv</a:t>
            </a:r>
            <a:r>
              <a:rPr lang="en-IN" sz="1867" kern="0" dirty="0">
                <a:solidFill>
                  <a:srgbClr val="F8F8F2"/>
                </a:solidFill>
                <a:latin typeface="Consolas" panose="020B0609020204030204" pitchFamily="49" charset="0"/>
                <a:sym typeface="Arial"/>
              </a:rPr>
              <a:t>)</a:t>
            </a:r>
          </a:p>
          <a:p>
            <a:pPr defTabSz="1219170">
              <a:buClr>
                <a:srgbClr val="000000"/>
              </a:buClr>
            </a:pPr>
            <a:r>
              <a:rPr lang="en-IN" sz="1867" kern="0" dirty="0">
                <a:solidFill>
                  <a:srgbClr val="F8F8F2"/>
                </a:solidFill>
                <a:latin typeface="Consolas" panose="020B0609020204030204" pitchFamily="49" charset="0"/>
                <a:sym typeface="Arial"/>
              </a:rPr>
              <a:t>{</a:t>
            </a:r>
          </a:p>
          <a:p>
            <a:pPr defTabSz="1219170">
              <a:buClr>
                <a:srgbClr val="000000"/>
              </a:buClr>
            </a:pPr>
            <a:br>
              <a:rPr lang="en-IN" sz="1867" kern="0" dirty="0">
                <a:solidFill>
                  <a:srgbClr val="F8F8F2"/>
                </a:solidFill>
                <a:latin typeface="Consolas" panose="020B0609020204030204" pitchFamily="49" charset="0"/>
                <a:sym typeface="Arial"/>
              </a:rPr>
            </a:b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bool</a:t>
            </a:r>
            <a:r>
              <a:rPr lang="en-IN" sz="1867" kern="0" dirty="0">
                <a:solidFill>
                  <a:srgbClr val="F8F8F2"/>
                </a:solidFill>
                <a:latin typeface="Consolas" panose="020B0609020204030204" pitchFamily="49" charset="0"/>
                <a:sym typeface="Arial"/>
              </a:rPr>
              <a:t> DELEMITER_SPECIFIED </a:t>
            </a:r>
            <a:r>
              <a:rPr lang="en-IN" sz="1867" kern="0" dirty="0">
                <a:solidFill>
                  <a:srgbClr val="F92672"/>
                </a:solidFill>
                <a:latin typeface="Consolas" panose="020B0609020204030204" pitchFamily="49" charset="0"/>
                <a:sym typeface="Arial"/>
              </a:rPr>
              <a:t>=</a:t>
            </a:r>
            <a:r>
              <a:rPr lang="en-IN" sz="1867" kern="0" dirty="0">
                <a:solidFill>
                  <a:srgbClr val="F8F8F2"/>
                </a:solidFill>
                <a:latin typeface="Consolas" panose="020B0609020204030204" pitchFamily="49" charset="0"/>
                <a:sym typeface="Arial"/>
              </a:rPr>
              <a:t> </a:t>
            </a:r>
            <a:r>
              <a:rPr lang="en-IN" sz="1867" kern="0" dirty="0">
                <a:solidFill>
                  <a:srgbClr val="AE81FF"/>
                </a:solidFill>
                <a:latin typeface="Consolas" panose="020B0609020204030204" pitchFamily="49" charset="0"/>
                <a:sym typeface="Arial"/>
              </a:rPr>
              <a:t>false</a:t>
            </a:r>
            <a:r>
              <a:rPr lang="en-IN" sz="1867" kern="0" dirty="0">
                <a:solidFill>
                  <a:srgbClr val="F8F8F2"/>
                </a:solidFill>
                <a:latin typeface="Consolas" panose="020B0609020204030204" pitchFamily="49" charset="0"/>
                <a:sym typeface="Arial"/>
              </a:rPr>
              <a:t>;</a:t>
            </a:r>
          </a:p>
          <a:p>
            <a:pPr defTabSz="1219170">
              <a:buClr>
                <a:srgbClr val="000000"/>
              </a:buClr>
            </a:pP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bool</a:t>
            </a:r>
            <a:r>
              <a:rPr lang="en-IN" sz="1867" kern="0" dirty="0">
                <a:solidFill>
                  <a:srgbClr val="F8F8F2"/>
                </a:solidFill>
                <a:latin typeface="Consolas" panose="020B0609020204030204" pitchFamily="49" charset="0"/>
                <a:sym typeface="Arial"/>
              </a:rPr>
              <a:t> FIELD_NUMBER_SPECIFIED </a:t>
            </a:r>
            <a:r>
              <a:rPr lang="en-IN" sz="1867" kern="0" dirty="0">
                <a:solidFill>
                  <a:srgbClr val="F92672"/>
                </a:solidFill>
                <a:latin typeface="Consolas" panose="020B0609020204030204" pitchFamily="49" charset="0"/>
                <a:sym typeface="Arial"/>
              </a:rPr>
              <a:t>=</a:t>
            </a:r>
            <a:r>
              <a:rPr lang="en-IN" sz="1867" kern="0" dirty="0">
                <a:solidFill>
                  <a:srgbClr val="F8F8F2"/>
                </a:solidFill>
                <a:latin typeface="Consolas" panose="020B0609020204030204" pitchFamily="49" charset="0"/>
                <a:sym typeface="Arial"/>
              </a:rPr>
              <a:t> </a:t>
            </a:r>
            <a:r>
              <a:rPr lang="en-IN" sz="1867" kern="0" dirty="0">
                <a:solidFill>
                  <a:srgbClr val="AE81FF"/>
                </a:solidFill>
                <a:latin typeface="Consolas" panose="020B0609020204030204" pitchFamily="49" charset="0"/>
                <a:sym typeface="Arial"/>
              </a:rPr>
              <a:t>false</a:t>
            </a:r>
            <a:r>
              <a:rPr lang="en-IN" sz="1867" kern="0" dirty="0">
                <a:solidFill>
                  <a:srgbClr val="F8F8F2"/>
                </a:solidFill>
                <a:latin typeface="Consolas" panose="020B0609020204030204" pitchFamily="49" charset="0"/>
                <a:sym typeface="Arial"/>
              </a:rPr>
              <a:t>;</a:t>
            </a:r>
          </a:p>
          <a:p>
            <a:pPr defTabSz="1219170">
              <a:buClr>
                <a:srgbClr val="000000"/>
              </a:buClr>
            </a:pP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int</a:t>
            </a:r>
            <a:r>
              <a:rPr lang="en-IN" sz="1867" kern="0" dirty="0">
                <a:solidFill>
                  <a:srgbClr val="F8F8F2"/>
                </a:solidFill>
                <a:latin typeface="Consolas" panose="020B0609020204030204" pitchFamily="49" charset="0"/>
                <a:sym typeface="Arial"/>
              </a:rPr>
              <a:t> c;</a:t>
            </a:r>
          </a:p>
          <a:p>
            <a:pPr defTabSz="1219170">
              <a:buClr>
                <a:srgbClr val="000000"/>
              </a:buClr>
            </a:pP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int</a:t>
            </a:r>
            <a:r>
              <a:rPr lang="en-IN" sz="1867" kern="0" dirty="0">
                <a:solidFill>
                  <a:srgbClr val="F8F8F2"/>
                </a:solidFill>
                <a:latin typeface="Consolas" panose="020B0609020204030204" pitchFamily="49" charset="0"/>
                <a:sym typeface="Arial"/>
              </a:rPr>
              <a:t> </a:t>
            </a:r>
            <a:r>
              <a:rPr lang="en-IN" sz="1867" kern="0" dirty="0" err="1">
                <a:solidFill>
                  <a:srgbClr val="F8F8F2"/>
                </a:solidFill>
                <a:latin typeface="Consolas" panose="020B0609020204030204" pitchFamily="49" charset="0"/>
                <a:sym typeface="Arial"/>
              </a:rPr>
              <a:t>digit_optind</a:t>
            </a:r>
            <a:r>
              <a:rPr lang="en-IN" sz="1867" kern="0" dirty="0">
                <a:solidFill>
                  <a:srgbClr val="F8F8F2"/>
                </a:solidFill>
                <a:latin typeface="Consolas" panose="020B0609020204030204" pitchFamily="49" charset="0"/>
                <a:sym typeface="Arial"/>
              </a:rPr>
              <a:t> </a:t>
            </a:r>
            <a:r>
              <a:rPr lang="en-IN" sz="1867" kern="0" dirty="0">
                <a:solidFill>
                  <a:srgbClr val="F92672"/>
                </a:solidFill>
                <a:latin typeface="Consolas" panose="020B0609020204030204" pitchFamily="49" charset="0"/>
                <a:sym typeface="Arial"/>
              </a:rPr>
              <a:t>=</a:t>
            </a:r>
            <a:r>
              <a:rPr lang="en-IN" sz="1867" kern="0" dirty="0">
                <a:solidFill>
                  <a:srgbClr val="F8F8F2"/>
                </a:solidFill>
                <a:latin typeface="Consolas" panose="020B0609020204030204" pitchFamily="49" charset="0"/>
                <a:sym typeface="Arial"/>
              </a:rPr>
              <a:t> </a:t>
            </a:r>
            <a:r>
              <a:rPr lang="en-IN" sz="1867" kern="0" dirty="0">
                <a:solidFill>
                  <a:srgbClr val="AE81FF"/>
                </a:solidFill>
                <a:latin typeface="Consolas" panose="020B0609020204030204" pitchFamily="49" charset="0"/>
                <a:sym typeface="Arial"/>
              </a:rPr>
              <a:t>0</a:t>
            </a:r>
            <a:r>
              <a:rPr lang="en-IN" sz="1867" kern="0" dirty="0">
                <a:solidFill>
                  <a:srgbClr val="F8F8F2"/>
                </a:solidFill>
                <a:latin typeface="Consolas" panose="020B0609020204030204" pitchFamily="49" charset="0"/>
                <a:sym typeface="Arial"/>
              </a:rPr>
              <a:t>;</a:t>
            </a:r>
          </a:p>
          <a:p>
            <a:pPr defTabSz="1219170">
              <a:buClr>
                <a:srgbClr val="000000"/>
              </a:buClr>
            </a:pPr>
            <a:r>
              <a:rPr lang="en-IN" sz="1867" kern="0" dirty="0">
                <a:solidFill>
                  <a:srgbClr val="F8F8F2"/>
                </a:solidFill>
                <a:latin typeface="Consolas" panose="020B0609020204030204" pitchFamily="49" charset="0"/>
                <a:sym typeface="Arial"/>
              </a:rPr>
              <a:t>    </a:t>
            </a:r>
            <a:r>
              <a:rPr lang="en-IN" sz="1867" i="1" kern="0" dirty="0">
                <a:solidFill>
                  <a:srgbClr val="66D9EF"/>
                </a:solidFill>
                <a:latin typeface="Consolas" panose="020B0609020204030204" pitchFamily="49" charset="0"/>
                <a:sym typeface="Arial"/>
              </a:rPr>
              <a:t>char</a:t>
            </a:r>
            <a:r>
              <a:rPr lang="en-IN" sz="1867" kern="0" dirty="0">
                <a:solidFill>
                  <a:srgbClr val="F8F8F2"/>
                </a:solidFill>
                <a:latin typeface="Consolas" panose="020B0609020204030204" pitchFamily="49" charset="0"/>
                <a:sym typeface="Arial"/>
              </a:rPr>
              <a:t> delimiter;</a:t>
            </a:r>
          </a:p>
          <a:p>
            <a:pPr defTabSz="1219170">
              <a:buClr>
                <a:srgbClr val="000000"/>
              </a:buClr>
            </a:pPr>
            <a:r>
              <a:rPr lang="en-IN" sz="1867" kern="0" dirty="0">
                <a:solidFill>
                  <a:srgbClr val="F8F8F2"/>
                </a:solidFill>
                <a:latin typeface="Consolas" panose="020B0609020204030204" pitchFamily="49" charset="0"/>
                <a:sym typeface="Arial"/>
              </a:rPr>
              <a:t>    </a:t>
            </a:r>
            <a:r>
              <a:rPr lang="en-IN" sz="1867" u="sng" kern="0" dirty="0">
                <a:solidFill>
                  <a:srgbClr val="A6E22E"/>
                </a:solidFill>
                <a:latin typeface="Consolas" panose="020B0609020204030204" pitchFamily="49" charset="0"/>
                <a:sym typeface="Arial"/>
              </a:rPr>
              <a:t>string</a:t>
            </a:r>
            <a:r>
              <a:rPr lang="en-IN" sz="1867" kern="0" dirty="0">
                <a:solidFill>
                  <a:srgbClr val="F8F8F2"/>
                </a:solidFill>
                <a:latin typeface="Consolas" panose="020B0609020204030204" pitchFamily="49" charset="0"/>
                <a:sym typeface="Arial"/>
              </a:rPr>
              <a:t> </a:t>
            </a:r>
            <a:r>
              <a:rPr lang="en-IN" sz="1867" kern="0" dirty="0" err="1">
                <a:solidFill>
                  <a:srgbClr val="F8F8F2"/>
                </a:solidFill>
                <a:latin typeface="Consolas" panose="020B0609020204030204" pitchFamily="49" charset="0"/>
                <a:sym typeface="Arial"/>
              </a:rPr>
              <a:t>str_fieldNumber</a:t>
            </a:r>
            <a:r>
              <a:rPr lang="en-IN" sz="1867" kern="0" dirty="0">
                <a:solidFill>
                  <a:srgbClr val="F8F8F2"/>
                </a:solidFill>
                <a:latin typeface="Consolas" panose="020B0609020204030204" pitchFamily="49" charset="0"/>
                <a:sym typeface="Arial"/>
              </a:rPr>
              <a:t>;</a:t>
            </a:r>
          </a:p>
          <a:p>
            <a:pPr defTabSz="1219170">
              <a:buClr>
                <a:srgbClr val="000000"/>
              </a:buClr>
            </a:pPr>
            <a:br>
              <a:rPr lang="en-IN" sz="1867" kern="0" dirty="0">
                <a:solidFill>
                  <a:srgbClr val="F8F8F2"/>
                </a:solidFill>
                <a:latin typeface="Consolas" panose="020B0609020204030204" pitchFamily="49" charset="0"/>
                <a:sym typeface="Arial"/>
              </a:rPr>
            </a:br>
            <a:endParaRPr lang="en-IN" sz="1867" kern="0" dirty="0">
              <a:solidFill>
                <a:srgbClr val="F8F8F2"/>
              </a:solidFill>
              <a:latin typeface="Consolas" panose="020B0609020204030204" pitchFamily="49" charset="0"/>
              <a:sym typeface="Arial"/>
            </a:endParaRPr>
          </a:p>
        </p:txBody>
      </p:sp>
      <p:sp>
        <p:nvSpPr>
          <p:cNvPr id="13" name="TextBox 12">
            <a:extLst>
              <a:ext uri="{FF2B5EF4-FFF2-40B4-BE49-F238E27FC236}">
                <a16:creationId xmlns:a16="http://schemas.microsoft.com/office/drawing/2014/main" id="{ED214F85-EE8B-4315-BB50-70012F39C50A}"/>
              </a:ext>
            </a:extLst>
          </p:cNvPr>
          <p:cNvSpPr txBox="1"/>
          <p:nvPr/>
        </p:nvSpPr>
        <p:spPr>
          <a:xfrm>
            <a:off x="2189019" y="4100946"/>
            <a:ext cx="8229600" cy="954300"/>
          </a:xfrm>
          <a:prstGeom prst="rect">
            <a:avLst/>
          </a:prstGeom>
          <a:noFill/>
        </p:spPr>
        <p:txBody>
          <a:bodyPr wrap="square" rtlCol="0">
            <a:spAutoFit/>
          </a:bodyPr>
          <a:lstStyle/>
          <a:p>
            <a:pPr defTabSz="1219170">
              <a:buClr>
                <a:srgbClr val="000000"/>
              </a:buClr>
            </a:pPr>
            <a:r>
              <a:rPr lang="en-US" sz="1867" b="1" kern="0" dirty="0">
                <a:solidFill>
                  <a:srgbClr val="000000"/>
                </a:solidFill>
                <a:latin typeface="Montserrat" panose="020B0604020202020204" charset="0"/>
                <a:cs typeface="Arial"/>
                <a:sym typeface="Arial"/>
              </a:rPr>
              <a:t>In this portion of Program, we have declared some variable.</a:t>
            </a:r>
          </a:p>
          <a:p>
            <a:pPr defTabSz="1219170">
              <a:buClr>
                <a:srgbClr val="000000"/>
              </a:buClr>
            </a:pPr>
            <a:endParaRPr lang="en-US" sz="1867" b="1" kern="0" dirty="0">
              <a:solidFill>
                <a:srgbClr val="000000"/>
              </a:solidFill>
              <a:latin typeface="Montserrat" panose="020B0604020202020204" charset="0"/>
              <a:cs typeface="Arial"/>
              <a:sym typeface="Arial"/>
            </a:endParaRPr>
          </a:p>
          <a:p>
            <a:pPr defTabSz="1219170">
              <a:buClr>
                <a:srgbClr val="000000"/>
              </a:buClr>
            </a:pPr>
            <a:r>
              <a:rPr lang="en-US" sz="1867" b="1" kern="0" dirty="0">
                <a:solidFill>
                  <a:srgbClr val="000000"/>
                </a:solidFill>
                <a:latin typeface="Montserrat" panose="020B0604020202020204" charset="0"/>
                <a:cs typeface="Arial"/>
                <a:sym typeface="Arial"/>
              </a:rPr>
              <a:t>Here main() function is taking to arguments </a:t>
            </a:r>
            <a:r>
              <a:rPr lang="en-US" sz="1867" b="1" i="1" kern="0" dirty="0" err="1">
                <a:solidFill>
                  <a:srgbClr val="FD971F"/>
                </a:solidFill>
                <a:latin typeface="Montserrat" panose="020B0604020202020204" charset="0"/>
                <a:cs typeface="Arial"/>
                <a:sym typeface="Arial"/>
              </a:rPr>
              <a:t>argc</a:t>
            </a:r>
            <a:r>
              <a:rPr lang="en-US" sz="1867" b="1" kern="0" dirty="0">
                <a:solidFill>
                  <a:srgbClr val="000000"/>
                </a:solidFill>
                <a:latin typeface="Montserrat" panose="020B0604020202020204" charset="0"/>
                <a:cs typeface="Arial"/>
                <a:sym typeface="Arial"/>
              </a:rPr>
              <a:t> and </a:t>
            </a:r>
            <a:r>
              <a:rPr lang="en-US" sz="1867" b="1" i="1" kern="0" dirty="0" err="1">
                <a:solidFill>
                  <a:srgbClr val="FD971F"/>
                </a:solidFill>
                <a:latin typeface="Montserrat" panose="020B0604020202020204" charset="0"/>
                <a:cs typeface="Arial"/>
                <a:sym typeface="Arial"/>
              </a:rPr>
              <a:t>argv</a:t>
            </a:r>
            <a:r>
              <a:rPr lang="en-US" sz="1867" b="1" i="1" kern="0" dirty="0">
                <a:solidFill>
                  <a:srgbClr val="FD971F"/>
                </a:solidFill>
                <a:latin typeface="Montserrat" panose="020B0604020202020204" charset="0"/>
                <a:cs typeface="Arial"/>
                <a:sym typeface="Arial"/>
              </a:rPr>
              <a:t>.</a:t>
            </a:r>
            <a:endParaRPr lang="en-IN" sz="1867" b="1" i="1" kern="0" dirty="0">
              <a:solidFill>
                <a:srgbClr val="FD971F"/>
              </a:solidFill>
              <a:latin typeface="Montserrat" panose="020B0604020202020204" charset="0"/>
              <a:cs typeface="Arial"/>
              <a:sym typeface="Arial"/>
            </a:endParaRPr>
          </a:p>
        </p:txBody>
      </p:sp>
      <p:pic>
        <p:nvPicPr>
          <p:cNvPr id="3" name="slide-12">
            <a:hlinkClick r:id="" action="ppaction://media"/>
            <a:extLst>
              <a:ext uri="{FF2B5EF4-FFF2-40B4-BE49-F238E27FC236}">
                <a16:creationId xmlns:a16="http://schemas.microsoft.com/office/drawing/2014/main" id="{AD769502-6AA9-4708-BA98-BCB677EBF6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2331" y="5504800"/>
            <a:ext cx="609600" cy="609600"/>
          </a:xfrm>
          <a:prstGeom prst="rect">
            <a:avLst/>
          </a:prstGeom>
        </p:spPr>
      </p:pic>
    </p:spTree>
    <p:extLst>
      <p:ext uri="{BB962C8B-B14F-4D97-AF65-F5344CB8AC3E}">
        <p14:creationId xmlns:p14="http://schemas.microsoft.com/office/powerpoint/2010/main" val="234782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B0066-BE3D-49C1-8C65-4A82FB665B62}"/>
              </a:ext>
            </a:extLst>
          </p:cNvPr>
          <p:cNvSpPr txBox="1"/>
          <p:nvPr/>
        </p:nvSpPr>
        <p:spPr>
          <a:xfrm>
            <a:off x="1343892" y="1551709"/>
            <a:ext cx="10044545" cy="4031104"/>
          </a:xfrm>
          <a:prstGeom prst="rect">
            <a:avLst/>
          </a:prstGeom>
          <a:noFill/>
        </p:spPr>
        <p:txBody>
          <a:bodyPr wrap="square" rtlCol="0">
            <a:spAutoFit/>
          </a:bodyPr>
          <a:lstStyle/>
          <a:p>
            <a:pPr marL="380990" indent="-380990" defTabSz="1219170">
              <a:buClr>
                <a:srgbClr val="FFFFFF"/>
              </a:buClr>
              <a:buFont typeface="Wingdings" panose="05000000000000000000" pitchFamily="2" charset="2"/>
              <a:buChar char="v"/>
            </a:pPr>
            <a:r>
              <a:rPr lang="en-US" sz="2133" b="1" kern="0" dirty="0">
                <a:solidFill>
                  <a:srgbClr val="FFFFFF"/>
                </a:solidFill>
                <a:latin typeface="Montserrat" panose="020B0604020202020204" charset="0"/>
                <a:cs typeface="Arial"/>
                <a:sym typeface="Arial"/>
              </a:rPr>
              <a:t>This part of code uses </a:t>
            </a:r>
            <a:r>
              <a:rPr lang="en-US" sz="2133" b="1" i="1" kern="0" dirty="0" err="1">
                <a:solidFill>
                  <a:srgbClr val="FFFFFF"/>
                </a:solidFill>
                <a:latin typeface="Montserrat" panose="020B0604020202020204" charset="0"/>
                <a:cs typeface="Arial"/>
                <a:sym typeface="Arial"/>
              </a:rPr>
              <a:t>getopt</a:t>
            </a:r>
            <a:r>
              <a:rPr lang="en-US" sz="2133" b="1" kern="0" dirty="0" err="1">
                <a:solidFill>
                  <a:srgbClr val="FFFFFF"/>
                </a:solidFill>
                <a:latin typeface="Montserrat" panose="020B0604020202020204" charset="0"/>
                <a:cs typeface="Arial"/>
                <a:sym typeface="Arial"/>
              </a:rPr>
              <a:t>_</a:t>
            </a:r>
            <a:r>
              <a:rPr lang="en-US" sz="2133" b="1" i="1" kern="0" dirty="0" err="1">
                <a:solidFill>
                  <a:srgbClr val="FFFFFF"/>
                </a:solidFill>
                <a:latin typeface="Montserrat" panose="020B0604020202020204" charset="0"/>
                <a:cs typeface="Arial"/>
                <a:sym typeface="Arial"/>
              </a:rPr>
              <a:t>long</a:t>
            </a:r>
            <a:r>
              <a:rPr lang="en-US" sz="2133" b="1" i="1" kern="0" dirty="0">
                <a:solidFill>
                  <a:srgbClr val="FFFFFF"/>
                </a:solidFill>
                <a:latin typeface="Montserrat" panose="020B0604020202020204" charset="0"/>
                <a:cs typeface="Arial"/>
                <a:sym typeface="Arial"/>
              </a:rPr>
              <a:t>()</a:t>
            </a:r>
            <a:r>
              <a:rPr lang="en-US" sz="2133" b="1" kern="0" dirty="0">
                <a:solidFill>
                  <a:srgbClr val="FFFFFF"/>
                </a:solidFill>
                <a:latin typeface="Montserrat" panose="020B0604020202020204" charset="0"/>
                <a:cs typeface="Arial"/>
                <a:sym typeface="Arial"/>
              </a:rPr>
              <a:t> function to fetch options and their argument values by parsing the array of arguments i.e. </a:t>
            </a:r>
            <a:r>
              <a:rPr lang="en-US" sz="2133" b="1" i="1" kern="0" dirty="0" err="1">
                <a:solidFill>
                  <a:srgbClr val="FFFFFF"/>
                </a:solidFill>
                <a:latin typeface="Montserrat" panose="020B0604020202020204" charset="0"/>
                <a:cs typeface="Arial"/>
                <a:sym typeface="Arial"/>
              </a:rPr>
              <a:t>argv</a:t>
            </a:r>
            <a:r>
              <a:rPr lang="en-US" sz="2133" b="1" kern="0" dirty="0">
                <a:solidFill>
                  <a:srgbClr val="FFFFFF"/>
                </a:solidFill>
                <a:latin typeface="Montserrat" panose="020B0604020202020204" charset="0"/>
                <a:cs typeface="Arial"/>
                <a:sym typeface="Arial"/>
              </a:rPr>
              <a:t>.</a:t>
            </a:r>
          </a:p>
          <a:p>
            <a:pPr marL="380990" indent="-380990" defTabSz="1219170">
              <a:buClr>
                <a:srgbClr val="FFFFFF"/>
              </a:buClr>
              <a:buFont typeface="Wingdings" panose="05000000000000000000" pitchFamily="2" charset="2"/>
              <a:buChar char="v"/>
            </a:pPr>
            <a:endParaRPr lang="en-US" sz="2133" b="1" kern="0" dirty="0">
              <a:solidFill>
                <a:srgbClr val="FFFFFF"/>
              </a:solidFill>
              <a:latin typeface="Montserrat" panose="020B0604020202020204" charset="0"/>
              <a:cs typeface="Arial"/>
              <a:sym typeface="Arial"/>
            </a:endParaRPr>
          </a:p>
          <a:p>
            <a:pPr marL="380990" indent="-380990" defTabSz="1219170">
              <a:buClr>
                <a:srgbClr val="FFFFFF"/>
              </a:buClr>
              <a:buFont typeface="Wingdings" panose="05000000000000000000" pitchFamily="2" charset="2"/>
              <a:buChar char="v"/>
            </a:pP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An element of </a:t>
            </a:r>
            <a:r>
              <a:rPr lang="en-IN" sz="2133" b="1" i="1" kern="0" dirty="0" err="1">
                <a:solidFill>
                  <a:srgbClr val="FFFFFF"/>
                </a:solidFill>
                <a:latin typeface="Montserrat" panose="020B0604020202020204" charset="0"/>
                <a:ea typeface="Calibri" panose="020F0502020204030204" pitchFamily="34" charset="0"/>
                <a:cs typeface="Times New Roman" panose="02020603050405020304" pitchFamily="18" charset="0"/>
                <a:sym typeface="Arial"/>
              </a:rPr>
              <a:t>argv</a:t>
            </a: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 that starts with '-' is an option element.</a:t>
            </a:r>
          </a:p>
          <a:p>
            <a:pPr marL="380990" indent="-380990" defTabSz="1219170">
              <a:buClr>
                <a:srgbClr val="FFFFFF"/>
              </a:buClr>
              <a:buFont typeface="Wingdings" panose="05000000000000000000" pitchFamily="2" charset="2"/>
              <a:buChar char="v"/>
            </a:pPr>
            <a:endPar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endParaRPr>
          </a:p>
          <a:p>
            <a:pPr marL="380990" indent="-380990" defTabSz="1219170">
              <a:buClr>
                <a:srgbClr val="FFFFFF"/>
              </a:buClr>
              <a:buFont typeface="Wingdings" panose="05000000000000000000" pitchFamily="2" charset="2"/>
              <a:buChar char="v"/>
            </a:pPr>
            <a:r>
              <a:rPr lang="en-IN" sz="2133" b="1" kern="0" dirty="0">
                <a:solidFill>
                  <a:srgbClr val="FFFFFF"/>
                </a:solidFill>
                <a:latin typeface="Montserrat" panose="020B0604020202020204" charset="0"/>
                <a:cs typeface="Arial"/>
                <a:sym typeface="Arial"/>
              </a:rPr>
              <a:t>When </a:t>
            </a:r>
            <a:r>
              <a:rPr lang="en-IN" sz="2133" b="1" i="1" kern="0" dirty="0" err="1">
                <a:solidFill>
                  <a:srgbClr val="FFFFFF"/>
                </a:solidFill>
                <a:latin typeface="Montserrat" panose="020B0604020202020204" charset="0"/>
                <a:cs typeface="Arial"/>
                <a:sym typeface="Arial"/>
              </a:rPr>
              <a:t>getopt_long</a:t>
            </a:r>
            <a:r>
              <a:rPr lang="en-IN" sz="2133" b="1" i="1" kern="0" dirty="0">
                <a:solidFill>
                  <a:srgbClr val="FFFFFF"/>
                </a:solidFill>
                <a:latin typeface="Montserrat" panose="020B0604020202020204" charset="0"/>
                <a:cs typeface="Arial"/>
                <a:sym typeface="Arial"/>
              </a:rPr>
              <a:t>() </a:t>
            </a:r>
            <a:r>
              <a:rPr lang="en-IN" sz="2133" b="1" kern="0" dirty="0">
                <a:solidFill>
                  <a:srgbClr val="FFFFFF"/>
                </a:solidFill>
                <a:latin typeface="Montserrat" panose="020B0604020202020204" charset="0"/>
                <a:cs typeface="Arial"/>
                <a:sym typeface="Arial"/>
              </a:rPr>
              <a:t>is called repeatedly, it returns </a:t>
            </a: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successively each of the option characters from each of the option elements.</a:t>
            </a:r>
          </a:p>
          <a:p>
            <a:pPr marL="380990" indent="-380990" defTabSz="1219170">
              <a:buClr>
                <a:srgbClr val="FFFFFF"/>
              </a:buClr>
              <a:buFont typeface="Wingdings" panose="05000000000000000000" pitchFamily="2" charset="2"/>
              <a:buChar char="v"/>
            </a:pPr>
            <a:endPar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endParaRPr>
          </a:p>
          <a:p>
            <a:pPr marL="380990" indent="-380990" defTabSz="1219170">
              <a:buClr>
                <a:srgbClr val="FFFFFF"/>
              </a:buClr>
              <a:buFont typeface="Wingdings" panose="05000000000000000000" pitchFamily="2" charset="2"/>
              <a:buChar char="v"/>
            </a:pPr>
            <a:r>
              <a:rPr lang="en-IN" sz="2133" b="1" kern="0" dirty="0">
                <a:solidFill>
                  <a:srgbClr val="FFFFFF"/>
                </a:solidFill>
                <a:latin typeface="Montserrat" panose="020B0604020202020204" charset="0"/>
                <a:cs typeface="Times New Roman" panose="02020603050405020304" pitchFamily="18" charset="0"/>
                <a:sym typeface="Arial"/>
              </a:rPr>
              <a:t>And it returns -1 when </a:t>
            </a: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there are no more option characters left in </a:t>
            </a:r>
            <a:r>
              <a:rPr lang="en-IN" sz="2133" b="1" i="1" kern="0" dirty="0" err="1">
                <a:solidFill>
                  <a:srgbClr val="FFFFFF"/>
                </a:solidFill>
                <a:latin typeface="Montserrat" panose="020B0604020202020204" charset="0"/>
                <a:ea typeface="Calibri" panose="020F0502020204030204" pitchFamily="34" charset="0"/>
                <a:cs typeface="Times New Roman" panose="02020603050405020304" pitchFamily="18" charset="0"/>
                <a:sym typeface="Arial"/>
              </a:rPr>
              <a:t>argv</a:t>
            </a: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a:t>
            </a:r>
          </a:p>
          <a:p>
            <a:pPr marL="380990" indent="-380990" defTabSz="1219170">
              <a:buClr>
                <a:srgbClr val="FFFFFF"/>
              </a:buClr>
              <a:buFont typeface="Wingdings" panose="05000000000000000000" pitchFamily="2" charset="2"/>
              <a:buChar char="v"/>
            </a:pPr>
            <a:endParaRPr lang="en-IN" sz="2133" b="1" kern="0" dirty="0">
              <a:solidFill>
                <a:srgbClr val="FFFFFF"/>
              </a:solidFill>
              <a:latin typeface="Montserrat" panose="020B0604020202020204" charset="0"/>
              <a:cs typeface="Times New Roman" panose="02020603050405020304" pitchFamily="18" charset="0"/>
              <a:sym typeface="Arial"/>
            </a:endParaRPr>
          </a:p>
          <a:p>
            <a:pPr marL="380990" indent="-380990" defTabSz="1219170">
              <a:buClr>
                <a:srgbClr val="FFFFFF"/>
              </a:buClr>
              <a:buFont typeface="Wingdings" panose="05000000000000000000" pitchFamily="2" charset="2"/>
              <a:buChar char="v"/>
            </a:pPr>
            <a:r>
              <a:rPr lang="en-IN" sz="2133" b="1" i="1" kern="0" dirty="0">
                <a:solidFill>
                  <a:srgbClr val="FFFFFF"/>
                </a:solidFill>
                <a:latin typeface="Montserrat" panose="020B0604020202020204" charset="0"/>
                <a:cs typeface="Times New Roman" panose="02020603050405020304" pitchFamily="18" charset="0"/>
                <a:sym typeface="Arial"/>
              </a:rPr>
              <a:t>“</a:t>
            </a:r>
            <a:r>
              <a:rPr lang="en-IN" sz="2133" b="1" i="1" kern="0" dirty="0" err="1">
                <a:solidFill>
                  <a:srgbClr val="FFFFFF"/>
                </a:solidFill>
                <a:latin typeface="Montserrat" panose="020B0604020202020204" charset="0"/>
                <a:cs typeface="Times New Roman" panose="02020603050405020304" pitchFamily="18" charset="0"/>
                <a:sym typeface="Arial"/>
              </a:rPr>
              <a:t>d:f</a:t>
            </a:r>
            <a:r>
              <a:rPr lang="en-IN" sz="2133" b="1" i="1" kern="0" dirty="0">
                <a:solidFill>
                  <a:srgbClr val="FFFFFF"/>
                </a:solidFill>
                <a:latin typeface="Montserrat" panose="020B0604020202020204" charset="0"/>
                <a:cs typeface="Times New Roman" panose="02020603050405020304" pitchFamily="18" charset="0"/>
                <a:sym typeface="Arial"/>
              </a:rPr>
              <a:t>:” </a:t>
            </a:r>
            <a:r>
              <a:rPr lang="en-IN" sz="2133" b="1" kern="0" dirty="0">
                <a:solidFill>
                  <a:srgbClr val="FFFFFF"/>
                </a:solidFill>
                <a:latin typeface="Montserrat" panose="020B0604020202020204" charset="0"/>
                <a:cs typeface="Times New Roman" panose="02020603050405020304" pitchFamily="18" charset="0"/>
                <a:sym typeface="Arial"/>
              </a:rPr>
              <a:t>here is termed as </a:t>
            </a:r>
            <a:r>
              <a:rPr lang="en-IN" sz="2133" b="1" i="1" kern="0" dirty="0" err="1">
                <a:solidFill>
                  <a:srgbClr val="FFFFFF"/>
                </a:solidFill>
                <a:latin typeface="Montserrat" panose="020B0604020202020204" charset="0"/>
                <a:cs typeface="Times New Roman" panose="02020603050405020304" pitchFamily="18" charset="0"/>
                <a:sym typeface="Arial"/>
              </a:rPr>
              <a:t>optstring</a:t>
            </a:r>
            <a:r>
              <a:rPr lang="en-IN" sz="2133" b="1" kern="0" dirty="0">
                <a:solidFill>
                  <a:srgbClr val="FFFFFF"/>
                </a:solidFill>
                <a:latin typeface="Montserrat" panose="020B0604020202020204" charset="0"/>
                <a:cs typeface="Times New Roman" panose="02020603050405020304" pitchFamily="18" charset="0"/>
                <a:sym typeface="Arial"/>
              </a:rPr>
              <a:t>, </a:t>
            </a:r>
            <a:r>
              <a:rPr lang="en-IN" sz="2133" b="1" kern="0" dirty="0">
                <a:solidFill>
                  <a:srgbClr val="FFFFFF"/>
                </a:solidFill>
                <a:latin typeface="Montserrat" panose="020B0604020202020204" charset="0"/>
                <a:ea typeface="Calibri" panose="020F0502020204030204" pitchFamily="34" charset="0"/>
                <a:cs typeface="Times New Roman" panose="02020603050405020304" pitchFamily="18" charset="0"/>
                <a:sym typeface="Arial"/>
              </a:rPr>
              <a:t>which shows that d and f are options and they both require an argument.</a:t>
            </a:r>
          </a:p>
        </p:txBody>
      </p:sp>
      <p:sp>
        <p:nvSpPr>
          <p:cNvPr id="2" name="Slide Number Placeholder 1">
            <a:extLst>
              <a:ext uri="{FF2B5EF4-FFF2-40B4-BE49-F238E27FC236}">
                <a16:creationId xmlns:a16="http://schemas.microsoft.com/office/drawing/2014/main" id="{B84F8EA9-9266-4475-BF8C-AB809F8BE7A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13</a:t>
            </a:fld>
            <a:endParaRPr lang="en" kern="0">
              <a:solidFill>
                <a:srgbClr val="1781A1"/>
              </a:solidFill>
            </a:endParaRPr>
          </a:p>
        </p:txBody>
      </p:sp>
      <p:sp>
        <p:nvSpPr>
          <p:cNvPr id="4" name="TextBox 3">
            <a:extLst>
              <a:ext uri="{FF2B5EF4-FFF2-40B4-BE49-F238E27FC236}">
                <a16:creationId xmlns:a16="http://schemas.microsoft.com/office/drawing/2014/main" id="{86905ABB-8042-42A2-8320-000C073E922C}"/>
              </a:ext>
            </a:extLst>
          </p:cNvPr>
          <p:cNvSpPr txBox="1"/>
          <p:nvPr/>
        </p:nvSpPr>
        <p:spPr>
          <a:xfrm>
            <a:off x="0" y="-11374573"/>
            <a:ext cx="12192000" cy="1240339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600" kern="0" dirty="0">
                <a:solidFill>
                  <a:srgbClr val="F92672"/>
                </a:solidFill>
                <a:latin typeface="Consolas" panose="020B0609020204030204" pitchFamily="49" charset="0"/>
                <a:sym typeface="Arial"/>
              </a:rPr>
              <a:t>while</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1</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i="1" kern="0" dirty="0">
                <a:solidFill>
                  <a:srgbClr val="66D9EF"/>
                </a:solidFill>
                <a:latin typeface="Consolas" panose="020B0609020204030204" pitchFamily="49" charset="0"/>
                <a:sym typeface="Arial"/>
              </a:rPr>
              <a:t>int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this_option_optind</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optind</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optind</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1</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i="1" kern="0" dirty="0">
                <a:solidFill>
                  <a:srgbClr val="66D9EF"/>
                </a:solidFill>
                <a:latin typeface="Consolas" panose="020B0609020204030204" pitchFamily="49" charset="0"/>
                <a:sym typeface="Arial"/>
              </a:rPr>
              <a:t>int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option_index</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0</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static</a:t>
            </a:r>
            <a:r>
              <a:rPr lang="en-IN" sz="1600" kern="0" dirty="0">
                <a:solidFill>
                  <a:srgbClr val="F8F8F2"/>
                </a:solidFill>
                <a:latin typeface="Consolas" panose="020B0609020204030204" pitchFamily="49" charset="0"/>
                <a:sym typeface="Arial"/>
              </a:rPr>
              <a:t> </a:t>
            </a:r>
            <a:r>
              <a:rPr lang="en-IN" sz="1600" i="1" kern="0" dirty="0">
                <a:solidFill>
                  <a:srgbClr val="66D9EF"/>
                </a:solidFill>
                <a:latin typeface="Consolas" panose="020B0609020204030204" pitchFamily="49" charset="0"/>
                <a:sym typeface="Arial"/>
              </a:rPr>
              <a:t>struct</a:t>
            </a:r>
            <a:r>
              <a:rPr lang="en-IN" sz="1600" kern="0" dirty="0">
                <a:solidFill>
                  <a:srgbClr val="F8F8F2"/>
                </a:solidFill>
                <a:latin typeface="Consolas" panose="020B0609020204030204" pitchFamily="49" charset="0"/>
                <a:sym typeface="Arial"/>
              </a:rPr>
              <a:t> </a:t>
            </a:r>
            <a:r>
              <a:rPr lang="en-IN" sz="1600" u="sng" kern="0" dirty="0">
                <a:solidFill>
                  <a:srgbClr val="A6E22E"/>
                </a:solidFill>
                <a:latin typeface="Consolas" panose="020B0609020204030204" pitchFamily="49" charset="0"/>
                <a:sym typeface="Arial"/>
              </a:rPr>
              <a:t>option</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long_options</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"fields"</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required_argument</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NULL</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'f'</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"delimiter"</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required_argument</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NULL</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'd'</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NULL</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0</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NULL</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0</a:t>
            </a:r>
            <a:r>
              <a:rPr lang="en-IN" sz="1600" kern="0" dirty="0">
                <a:solidFill>
                  <a:srgbClr val="F8F8F2"/>
                </a:solidFill>
                <a:latin typeface="Consolas" panose="020B0609020204030204" pitchFamily="49" charset="0"/>
                <a:sym typeface="Arial"/>
              </a:rPr>
              <a:t>}};</a:t>
            </a:r>
          </a:p>
          <a:p>
            <a:pPr defTabSz="1219170">
              <a:buClr>
                <a:srgbClr val="000000"/>
              </a:buClr>
            </a:pPr>
            <a:br>
              <a:rPr lang="en-IN" sz="1600" kern="0" dirty="0">
                <a:solidFill>
                  <a:srgbClr val="F8F8F2"/>
                </a:solidFill>
                <a:latin typeface="Consolas" panose="020B0609020204030204" pitchFamily="49" charset="0"/>
                <a:sym typeface="Arial"/>
              </a:rPr>
            </a:br>
            <a:r>
              <a:rPr lang="en-IN" sz="1600" kern="0" dirty="0">
                <a:solidFill>
                  <a:srgbClr val="F8F8F2"/>
                </a:solidFill>
                <a:latin typeface="Consolas" panose="020B0609020204030204" pitchFamily="49" charset="0"/>
                <a:sym typeface="Arial"/>
              </a:rPr>
              <a:t>        c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err="1">
                <a:solidFill>
                  <a:srgbClr val="A6E22E"/>
                </a:solidFill>
                <a:latin typeface="Consolas" panose="020B0609020204030204" pitchFamily="49" charset="0"/>
                <a:sym typeface="Arial"/>
              </a:rPr>
              <a:t>getopt_long</a:t>
            </a:r>
            <a:r>
              <a:rPr lang="en-IN" sz="1600" kern="0" dirty="0">
                <a:solidFill>
                  <a:srgbClr val="F8F8F2"/>
                </a:solidFill>
                <a:latin typeface="Consolas" panose="020B0609020204030204" pitchFamily="49" charset="0"/>
                <a:sym typeface="Arial"/>
              </a:rPr>
              <a:t>(</a:t>
            </a:r>
            <a:r>
              <a:rPr lang="en-IN" sz="1600" i="1" kern="0" dirty="0" err="1">
                <a:solidFill>
                  <a:srgbClr val="FD971F"/>
                </a:solidFill>
                <a:latin typeface="Consolas" panose="020B0609020204030204" pitchFamily="49" charset="0"/>
                <a:sym typeface="Arial"/>
              </a:rPr>
              <a:t>argc</a:t>
            </a:r>
            <a:r>
              <a:rPr lang="en-IN" sz="1600" kern="0" dirty="0">
                <a:solidFill>
                  <a:srgbClr val="F8F8F2"/>
                </a:solidFill>
                <a:latin typeface="Consolas" panose="020B0609020204030204" pitchFamily="49" charset="0"/>
                <a:sym typeface="Arial"/>
              </a:rPr>
              <a:t>, </a:t>
            </a:r>
            <a:r>
              <a:rPr lang="en-IN" sz="1600" i="1" kern="0" dirty="0" err="1">
                <a:solidFill>
                  <a:srgbClr val="FD971F"/>
                </a:solidFill>
                <a:latin typeface="Consolas" panose="020B0609020204030204" pitchFamily="49" charset="0"/>
                <a:sym typeface="Arial"/>
              </a:rPr>
              <a:t>argv</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"d:f:"</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long_options</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&amp;</a:t>
            </a:r>
            <a:r>
              <a:rPr lang="en-IN" sz="1600" kern="0" dirty="0" err="1">
                <a:solidFill>
                  <a:srgbClr val="F8F8F2"/>
                </a:solidFill>
                <a:latin typeface="Consolas" panose="020B0609020204030204" pitchFamily="49" charset="0"/>
                <a:sym typeface="Arial"/>
              </a:rPr>
              <a:t>option_index</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if</a:t>
            </a:r>
            <a:r>
              <a:rPr lang="en-IN" sz="1600" kern="0" dirty="0">
                <a:solidFill>
                  <a:srgbClr val="F8F8F2"/>
                </a:solidFill>
                <a:latin typeface="Consolas" panose="020B0609020204030204" pitchFamily="49" charset="0"/>
                <a:sym typeface="Arial"/>
              </a:rPr>
              <a:t> (c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AE81FF"/>
                </a:solidFill>
                <a:latin typeface="Consolas" panose="020B0609020204030204" pitchFamily="49" charset="0"/>
                <a:sym typeface="Arial"/>
              </a:rPr>
              <a:t>1</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break</a:t>
            </a:r>
            <a:r>
              <a:rPr lang="en-IN" sz="1600" kern="0" dirty="0">
                <a:solidFill>
                  <a:srgbClr val="F8F8F2"/>
                </a:solidFill>
                <a:latin typeface="Consolas" panose="020B0609020204030204" pitchFamily="49" charset="0"/>
                <a:sym typeface="Arial"/>
              </a:rPr>
              <a:t>;</a:t>
            </a:r>
          </a:p>
          <a:p>
            <a:pPr defTabSz="1219170">
              <a:buClr>
                <a:srgbClr val="000000"/>
              </a:buClr>
            </a:pPr>
            <a:br>
              <a:rPr lang="en-IN" sz="1600" kern="0" dirty="0">
                <a:solidFill>
                  <a:srgbClr val="F8F8F2"/>
                </a:solidFill>
                <a:latin typeface="Consolas" panose="020B0609020204030204" pitchFamily="49" charset="0"/>
                <a:sym typeface="Arial"/>
              </a:rPr>
            </a:b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switch</a:t>
            </a:r>
            <a:r>
              <a:rPr lang="en-IN" sz="1600" kern="0" dirty="0">
                <a:solidFill>
                  <a:srgbClr val="F8F8F2"/>
                </a:solidFill>
                <a:latin typeface="Consolas" panose="020B0609020204030204" pitchFamily="49" charset="0"/>
                <a:sym typeface="Arial"/>
              </a:rPr>
              <a:t> (c)</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case</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'd'</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DELEMITER_SPECIFIED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true</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delimiter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optarg</a:t>
            </a:r>
            <a:r>
              <a:rPr lang="en-IN" sz="1600" kern="0" dirty="0">
                <a:solidFill>
                  <a:srgbClr val="F8F8F2"/>
                </a:solidFill>
                <a:latin typeface="Consolas" panose="020B0609020204030204" pitchFamily="49" charset="0"/>
                <a:sym typeface="Arial"/>
              </a:rPr>
              <a:t>[</a:t>
            </a:r>
            <a:r>
              <a:rPr lang="en-IN" sz="1600" kern="0" dirty="0">
                <a:solidFill>
                  <a:srgbClr val="AE81FF"/>
                </a:solidFill>
                <a:latin typeface="Consolas" panose="020B0609020204030204" pitchFamily="49" charset="0"/>
                <a:sym typeface="Arial"/>
              </a:rPr>
              <a:t>0</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break</a:t>
            </a:r>
            <a:r>
              <a:rPr lang="en-IN" sz="1600" kern="0" dirty="0">
                <a:solidFill>
                  <a:srgbClr val="F8F8F2"/>
                </a:solidFill>
                <a:latin typeface="Consolas" panose="020B0609020204030204" pitchFamily="49" charset="0"/>
                <a:sym typeface="Arial"/>
              </a:rPr>
              <a:t>;</a:t>
            </a:r>
          </a:p>
          <a:p>
            <a:pPr defTabSz="1219170">
              <a:buClr>
                <a:srgbClr val="000000"/>
              </a:buClr>
            </a:pPr>
            <a:br>
              <a:rPr lang="en-IN" sz="1600" kern="0" dirty="0">
                <a:solidFill>
                  <a:srgbClr val="F8F8F2"/>
                </a:solidFill>
                <a:latin typeface="Consolas" panose="020B0609020204030204" pitchFamily="49" charset="0"/>
                <a:sym typeface="Arial"/>
              </a:rPr>
            </a:b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case</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'f'</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FIELD_NUMBER_SPECIFIED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true</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str_fieldNumber</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optarg</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break</a:t>
            </a:r>
            <a:r>
              <a:rPr lang="en-IN" sz="1600" kern="0" dirty="0">
                <a:solidFill>
                  <a:srgbClr val="F8F8F2"/>
                </a:solidFill>
                <a:latin typeface="Consolas" panose="020B0609020204030204" pitchFamily="49" charset="0"/>
                <a:sym typeface="Arial"/>
              </a:rPr>
              <a:t>;</a:t>
            </a:r>
          </a:p>
          <a:p>
            <a:pPr defTabSz="1219170">
              <a:buClr>
                <a:srgbClr val="000000"/>
              </a:buClr>
            </a:pPr>
            <a:br>
              <a:rPr lang="en-IN" sz="1600" kern="0" dirty="0">
                <a:solidFill>
                  <a:srgbClr val="F8F8F2"/>
                </a:solidFill>
                <a:latin typeface="Consolas" panose="020B0609020204030204" pitchFamily="49" charset="0"/>
                <a:sym typeface="Arial"/>
              </a:rPr>
            </a:b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default</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break</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br>
              <a:rPr lang="en-IN" sz="1600" kern="0" dirty="0">
                <a:solidFill>
                  <a:srgbClr val="F8F8F2"/>
                </a:solidFill>
                <a:latin typeface="Consolas" panose="020B0609020204030204" pitchFamily="49" charset="0"/>
                <a:sym typeface="Arial"/>
              </a:rPr>
            </a:b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if</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optind</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&lt;</a:t>
            </a:r>
            <a:r>
              <a:rPr lang="en-IN" sz="1600" kern="0" dirty="0">
                <a:solidFill>
                  <a:srgbClr val="F8F8F2"/>
                </a:solidFill>
                <a:latin typeface="Consolas" panose="020B0609020204030204" pitchFamily="49" charset="0"/>
                <a:sym typeface="Arial"/>
              </a:rPr>
              <a:t> </a:t>
            </a:r>
            <a:r>
              <a:rPr lang="en-IN" sz="1600" i="1" kern="0" dirty="0" err="1">
                <a:solidFill>
                  <a:srgbClr val="FD971F"/>
                </a:solidFill>
                <a:latin typeface="Consolas" panose="020B0609020204030204" pitchFamily="49" charset="0"/>
                <a:sym typeface="Arial"/>
              </a:rPr>
              <a:t>argc</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i="1" kern="0" dirty="0">
                <a:solidFill>
                  <a:srgbClr val="66D9EF"/>
                </a:solidFill>
                <a:latin typeface="Consolas" panose="020B0609020204030204" pitchFamily="49" charset="0"/>
                <a:sym typeface="Arial"/>
              </a:rPr>
              <a:t>bool</a:t>
            </a:r>
            <a:r>
              <a:rPr lang="en-IN" sz="1600" kern="0" dirty="0">
                <a:solidFill>
                  <a:srgbClr val="F8F8F2"/>
                </a:solidFill>
                <a:latin typeface="Consolas" panose="020B0609020204030204" pitchFamily="49" charset="0"/>
                <a:sym typeface="Arial"/>
              </a:rPr>
              <a:t> INVALID_OPT_FOUND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false</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while</a:t>
            </a: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optind</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&lt;</a:t>
            </a:r>
            <a:r>
              <a:rPr lang="en-IN" sz="1600" kern="0" dirty="0">
                <a:solidFill>
                  <a:srgbClr val="F8F8F2"/>
                </a:solidFill>
                <a:latin typeface="Consolas" panose="020B0609020204030204" pitchFamily="49" charset="0"/>
                <a:sym typeface="Arial"/>
              </a:rPr>
              <a:t> </a:t>
            </a:r>
            <a:r>
              <a:rPr lang="en-IN" sz="1600" i="1" kern="0" dirty="0" err="1">
                <a:solidFill>
                  <a:srgbClr val="FD971F"/>
                </a:solidFill>
                <a:latin typeface="Consolas" panose="020B0609020204030204" pitchFamily="49" charset="0"/>
                <a:sym typeface="Arial"/>
              </a:rPr>
              <a:t>argc</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u="sng" kern="0" dirty="0">
                <a:solidFill>
                  <a:srgbClr val="A6E22E"/>
                </a:solidFill>
                <a:latin typeface="Consolas" panose="020B0609020204030204" pitchFamily="49" charset="0"/>
                <a:sym typeface="Arial"/>
              </a:rPr>
              <a:t>string</a:t>
            </a:r>
            <a:r>
              <a:rPr lang="en-IN" sz="1600" kern="0" dirty="0">
                <a:solidFill>
                  <a:srgbClr val="F8F8F2"/>
                </a:solidFill>
                <a:latin typeface="Consolas" panose="020B0609020204030204" pitchFamily="49" charset="0"/>
                <a:sym typeface="Arial"/>
              </a:rPr>
              <a:t> _</a:t>
            </a:r>
            <a:r>
              <a:rPr lang="en-IN" sz="1600" kern="0" dirty="0" err="1">
                <a:solidFill>
                  <a:srgbClr val="F8F8F2"/>
                </a:solidFill>
                <a:latin typeface="Consolas" panose="020B0609020204030204" pitchFamily="49" charset="0"/>
                <a:sym typeface="Arial"/>
              </a:rPr>
              <a:t>argv</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i="1" kern="0" dirty="0" err="1">
                <a:solidFill>
                  <a:srgbClr val="FD971F"/>
                </a:solidFill>
                <a:latin typeface="Consolas" panose="020B0609020204030204" pitchFamily="49" charset="0"/>
                <a:sym typeface="Arial"/>
              </a:rPr>
              <a:t>argv</a:t>
            </a:r>
            <a:r>
              <a:rPr lang="en-IN" sz="1600" kern="0" dirty="0">
                <a:solidFill>
                  <a:srgbClr val="F8F8F2"/>
                </a:solidFill>
                <a:latin typeface="Consolas" panose="020B0609020204030204" pitchFamily="49" charset="0"/>
                <a:sym typeface="Arial"/>
              </a:rPr>
              <a:t>[</a:t>
            </a:r>
            <a:r>
              <a:rPr lang="en-IN" sz="1600" kern="0" dirty="0" err="1">
                <a:solidFill>
                  <a:srgbClr val="F8F8F2"/>
                </a:solidFill>
                <a:latin typeface="Consolas" panose="020B0609020204030204" pitchFamily="49" charset="0"/>
                <a:sym typeface="Arial"/>
              </a:rPr>
              <a:t>optind</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if</a:t>
            </a:r>
            <a:r>
              <a:rPr lang="en-IN" sz="1600" kern="0" dirty="0">
                <a:solidFill>
                  <a:srgbClr val="F8F8F2"/>
                </a:solidFill>
                <a:latin typeface="Consolas" panose="020B0609020204030204" pitchFamily="49" charset="0"/>
                <a:sym typeface="Arial"/>
              </a:rPr>
              <a:t> (_</a:t>
            </a:r>
            <a:r>
              <a:rPr lang="en-IN" sz="1600" kern="0" dirty="0" err="1">
                <a:solidFill>
                  <a:srgbClr val="F8F8F2"/>
                </a:solidFill>
                <a:latin typeface="Consolas" panose="020B0609020204030204" pitchFamily="49" charset="0"/>
                <a:sym typeface="Arial"/>
              </a:rPr>
              <a:t>argv.</a:t>
            </a:r>
            <a:r>
              <a:rPr lang="en-IN" sz="1600" kern="0" dirty="0" err="1">
                <a:solidFill>
                  <a:srgbClr val="A6E22E"/>
                </a:solidFill>
                <a:latin typeface="Consolas" panose="020B0609020204030204" pitchFamily="49" charset="0"/>
                <a:sym typeface="Arial"/>
              </a:rPr>
              <a:t>length</a:t>
            </a: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&gt;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1</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continue</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else</a:t>
            </a:r>
            <a:endParaRPr lang="en-IN" sz="1600" kern="0" dirty="0">
              <a:solidFill>
                <a:srgbClr val="F8F8F2"/>
              </a:solidFill>
              <a:latin typeface="Consolas" panose="020B0609020204030204" pitchFamily="49" charset="0"/>
              <a:sym typeface="Arial"/>
            </a:endParaRP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err="1">
                <a:solidFill>
                  <a:srgbClr val="F8F8F2"/>
                </a:solidFill>
                <a:latin typeface="Consolas" panose="020B0609020204030204" pitchFamily="49" charset="0"/>
                <a:sym typeface="Arial"/>
              </a:rPr>
              <a:t>cout</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&lt;&lt;</a:t>
            </a:r>
            <a:r>
              <a:rPr lang="en-IN" sz="1600" kern="0" dirty="0">
                <a:solidFill>
                  <a:srgbClr val="F8F8F2"/>
                </a:solidFill>
                <a:latin typeface="Consolas" panose="020B0609020204030204" pitchFamily="49" charset="0"/>
                <a:sym typeface="Arial"/>
              </a:rPr>
              <a:t> _</a:t>
            </a:r>
            <a:r>
              <a:rPr lang="en-IN" sz="1600" kern="0" dirty="0" err="1">
                <a:solidFill>
                  <a:srgbClr val="F8F8F2"/>
                </a:solidFill>
                <a:latin typeface="Consolas" panose="020B0609020204030204" pitchFamily="49" charset="0"/>
                <a:sym typeface="Arial"/>
              </a:rPr>
              <a:t>argv</a:t>
            </a: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&lt;&lt;</a:t>
            </a:r>
            <a:r>
              <a:rPr lang="en-IN" sz="1600" kern="0" dirty="0">
                <a:solidFill>
                  <a:srgbClr val="F8F8F2"/>
                </a:solidFill>
                <a:latin typeface="Consolas" panose="020B0609020204030204" pitchFamily="49" charset="0"/>
                <a:sym typeface="Arial"/>
              </a:rPr>
              <a:t> </a:t>
            </a:r>
            <a:r>
              <a:rPr lang="en-IN" sz="1600" kern="0" dirty="0">
                <a:solidFill>
                  <a:srgbClr val="E6DB74"/>
                </a:solidFill>
                <a:latin typeface="Consolas" panose="020B0609020204030204" pitchFamily="49" charset="0"/>
                <a:sym typeface="Arial"/>
              </a:rPr>
              <a:t>" "</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INVALID_OPT_FOUND </a:t>
            </a:r>
            <a:r>
              <a:rPr lang="en-IN" sz="1600" kern="0" dirty="0">
                <a:solidFill>
                  <a:srgbClr val="F92672"/>
                </a:solidFill>
                <a:latin typeface="Consolas" panose="020B0609020204030204" pitchFamily="49" charset="0"/>
                <a:sym typeface="Arial"/>
              </a:rPr>
              <a:t>=</a:t>
            </a:r>
            <a:r>
              <a:rPr lang="en-IN" sz="1600" kern="0" dirty="0">
                <a:solidFill>
                  <a:srgbClr val="F8F8F2"/>
                </a:solidFill>
                <a:latin typeface="Consolas" panose="020B0609020204030204" pitchFamily="49" charset="0"/>
                <a:sym typeface="Arial"/>
              </a:rPr>
              <a:t> </a:t>
            </a:r>
            <a:r>
              <a:rPr lang="en-IN" sz="1600" kern="0" dirty="0">
                <a:solidFill>
                  <a:srgbClr val="AE81FF"/>
                </a:solidFill>
                <a:latin typeface="Consolas" panose="020B0609020204030204" pitchFamily="49" charset="0"/>
                <a:sym typeface="Arial"/>
              </a:rPr>
              <a:t>true</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F92672"/>
                </a:solidFill>
                <a:latin typeface="Consolas" panose="020B0609020204030204" pitchFamily="49" charset="0"/>
                <a:sym typeface="Arial"/>
              </a:rPr>
              <a:t>if</a:t>
            </a:r>
            <a:r>
              <a:rPr lang="en-IN" sz="1600" kern="0" dirty="0">
                <a:solidFill>
                  <a:srgbClr val="F8F8F2"/>
                </a:solidFill>
                <a:latin typeface="Consolas" panose="020B0609020204030204" pitchFamily="49" charset="0"/>
                <a:sym typeface="Arial"/>
              </a:rPr>
              <a:t> (INVALID_OPT_FOUND)</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err="1">
                <a:solidFill>
                  <a:srgbClr val="A6E22E"/>
                </a:solidFill>
                <a:latin typeface="Consolas" panose="020B0609020204030204" pitchFamily="49" charset="0"/>
                <a:sym typeface="Arial"/>
              </a:rPr>
              <a:t>printf</a:t>
            </a:r>
            <a:r>
              <a:rPr lang="en-IN" sz="1600" kern="0" dirty="0">
                <a:solidFill>
                  <a:srgbClr val="F8F8F2"/>
                </a:solidFill>
                <a:latin typeface="Consolas" panose="020B0609020204030204" pitchFamily="49" charset="0"/>
                <a:sym typeface="Arial"/>
              </a:rPr>
              <a:t>(</a:t>
            </a:r>
            <a:r>
              <a:rPr lang="en-IN" sz="1600" kern="0" dirty="0">
                <a:solidFill>
                  <a:srgbClr val="E6DB74"/>
                </a:solidFill>
                <a:latin typeface="Consolas" panose="020B0609020204030204" pitchFamily="49" charset="0"/>
                <a:sym typeface="Arial"/>
              </a:rPr>
              <a:t>": option(s) not available.</a:t>
            </a:r>
            <a:r>
              <a:rPr lang="en-IN" sz="1600" kern="0" dirty="0">
                <a:solidFill>
                  <a:srgbClr val="AE81FF"/>
                </a:solidFill>
                <a:latin typeface="Consolas" panose="020B0609020204030204" pitchFamily="49" charset="0"/>
                <a:sym typeface="Arial"/>
              </a:rPr>
              <a:t>\</a:t>
            </a:r>
            <a:r>
              <a:rPr lang="en-IN" sz="1600" kern="0" dirty="0" err="1">
                <a:solidFill>
                  <a:srgbClr val="AE81FF"/>
                </a:solidFill>
                <a:latin typeface="Consolas" panose="020B0609020204030204" pitchFamily="49" charset="0"/>
                <a:sym typeface="Arial"/>
              </a:rPr>
              <a:t>n</a:t>
            </a:r>
            <a:r>
              <a:rPr lang="en-IN" sz="1600" kern="0" dirty="0" err="1">
                <a:solidFill>
                  <a:srgbClr val="E6DB74"/>
                </a:solidFill>
                <a:latin typeface="Consolas" panose="020B0609020204030204" pitchFamily="49" charset="0"/>
                <a:sym typeface="Arial"/>
              </a:rPr>
              <a:t>Try</a:t>
            </a:r>
            <a:r>
              <a:rPr lang="en-IN" sz="1600" kern="0" dirty="0">
                <a:solidFill>
                  <a:srgbClr val="E6DB74"/>
                </a:solidFill>
                <a:latin typeface="Consolas" panose="020B0609020204030204" pitchFamily="49" charset="0"/>
                <a:sym typeface="Arial"/>
              </a:rPr>
              <a:t> using [d] and [f] options"</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r>
              <a:rPr lang="en-IN" sz="1600" kern="0" dirty="0">
                <a:solidFill>
                  <a:srgbClr val="A6E22E"/>
                </a:solidFill>
                <a:latin typeface="Consolas" panose="020B0609020204030204" pitchFamily="49" charset="0"/>
                <a:sym typeface="Arial"/>
              </a:rPr>
              <a:t>exit</a:t>
            </a:r>
            <a:r>
              <a:rPr lang="en-IN" sz="1600" kern="0" dirty="0">
                <a:solidFill>
                  <a:srgbClr val="F8F8F2"/>
                </a:solidFill>
                <a:latin typeface="Consolas" panose="020B0609020204030204" pitchFamily="49" charset="0"/>
                <a:sym typeface="Arial"/>
              </a:rPr>
              <a:t>(</a:t>
            </a:r>
            <a:r>
              <a:rPr lang="en-IN" sz="1600" kern="0" dirty="0">
                <a:solidFill>
                  <a:srgbClr val="AE81FF"/>
                </a:solidFill>
                <a:latin typeface="Consolas" panose="020B0609020204030204" pitchFamily="49" charset="0"/>
                <a:sym typeface="Arial"/>
              </a:rPr>
              <a:t>0</a:t>
            </a:r>
            <a:r>
              <a:rPr lang="en-IN" sz="1600" kern="0" dirty="0">
                <a:solidFill>
                  <a:srgbClr val="F8F8F2"/>
                </a:solidFill>
                <a:latin typeface="Consolas" panose="020B0609020204030204" pitchFamily="49" charset="0"/>
                <a:sym typeface="Arial"/>
              </a:rPr>
              <a:t>);</a:t>
            </a:r>
          </a:p>
          <a:p>
            <a:pPr defTabSz="1219170">
              <a:buClr>
                <a:srgbClr val="000000"/>
              </a:buClr>
            </a:pPr>
            <a:r>
              <a:rPr lang="en-IN" sz="1600" kern="0" dirty="0">
                <a:solidFill>
                  <a:srgbClr val="F8F8F2"/>
                </a:solidFill>
                <a:latin typeface="Consolas" panose="020B0609020204030204" pitchFamily="49" charset="0"/>
                <a:sym typeface="Arial"/>
              </a:rPr>
              <a:t>        }</a:t>
            </a:r>
          </a:p>
          <a:p>
            <a:pPr defTabSz="1219170">
              <a:buClr>
                <a:srgbClr val="000000"/>
              </a:buClr>
            </a:pPr>
            <a:r>
              <a:rPr lang="en-IN" sz="1600" kern="0" dirty="0">
                <a:solidFill>
                  <a:srgbClr val="F8F8F2"/>
                </a:solidFill>
                <a:latin typeface="Consolas" panose="020B0609020204030204" pitchFamily="49" charset="0"/>
                <a:sym typeface="Arial"/>
              </a:rPr>
              <a:t>    }</a:t>
            </a:r>
          </a:p>
        </p:txBody>
      </p:sp>
      <p:pic>
        <p:nvPicPr>
          <p:cNvPr id="6" name="slide13">
            <a:hlinkClick r:id="" action="ppaction://media"/>
            <a:extLst>
              <a:ext uri="{FF2B5EF4-FFF2-40B4-BE49-F238E27FC236}">
                <a16:creationId xmlns:a16="http://schemas.microsoft.com/office/drawing/2014/main" id="{F8F60D2F-4D9C-42D5-AE3E-3ED686683C74}"/>
              </a:ext>
            </a:extLst>
          </p:cNvPr>
          <p:cNvPicPr>
            <a:picLocks noChangeAspect="1"/>
          </p:cNvPicPr>
          <p:nvPr>
            <a:audioFile r:link="rId1"/>
            <p:extLst>
              <p:ext uri="{DAA4B4D4-6D71-4841-9C94-3DE7FCFB9230}">
                <p14:media xmlns:p14="http://schemas.microsoft.com/office/powerpoint/2010/main" r:embed="rId2">
                  <p14:trim st="1600" end="0.1428"/>
                </p14:media>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112008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057" fill="hold"/>
                                        <p:tgtEl>
                                          <p:spTgt spid="6"/>
                                        </p:tgtEl>
                                      </p:cBhvr>
                                    </p:cmd>
                                  </p:childTnLst>
                                </p:cTn>
                              </p:par>
                              <p:par>
                                <p:cTn id="7" presetID="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9000" fill="hold"/>
                                        <p:tgtEl>
                                          <p:spTgt spid="4"/>
                                        </p:tgtEl>
                                        <p:attrNameLst>
                                          <p:attrName>ppt_x</p:attrName>
                                        </p:attrNameLst>
                                      </p:cBhvr>
                                      <p:tavLst>
                                        <p:tav tm="0">
                                          <p:val>
                                            <p:strVal val="#ppt_x"/>
                                          </p:val>
                                        </p:tav>
                                        <p:tav tm="100000">
                                          <p:val>
                                            <p:strVal val="#ppt_x"/>
                                          </p:val>
                                        </p:tav>
                                      </p:tavLst>
                                    </p:anim>
                                    <p:anim calcmode="lin" valueType="num">
                                      <p:cBhvr additive="base">
                                        <p:cTn id="10" dur="9000" fill="hold"/>
                                        <p:tgtEl>
                                          <p:spTgt spid="4"/>
                                        </p:tgtEl>
                                        <p:attrNameLst>
                                          <p:attrName>ppt_y</p:attrName>
                                        </p:attrNameLst>
                                      </p:cBhvr>
                                      <p:tavLst>
                                        <p:tav tm="0">
                                          <p:val>
                                            <p:strVal val="1+#ppt_h/2"/>
                                          </p:val>
                                        </p:tav>
                                        <p:tav tm="100000">
                                          <p:val>
                                            <p:strVal val="#ppt_y"/>
                                          </p:val>
                                        </p:tav>
                                      </p:tavLst>
                                    </p:anim>
                                  </p:childTnLst>
                                </p:cTn>
                              </p:par>
                              <p:par>
                                <p:cTn id="11" presetID="10" presetClass="entr" presetSubtype="0" fill="hold" grpId="0" nodeType="withEffect">
                                  <p:stCondLst>
                                    <p:cond delay="3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65152">
                <p:cTn id="14" fill="hold" display="0">
                  <p:stCondLst>
                    <p:cond delay="indefinite"/>
                  </p:stCondLst>
                  <p:endCondLst>
                    <p:cond evt="onStopAudio" delay="0">
                      <p:tgtEl>
                        <p:sldTgt/>
                      </p:tgtEl>
                    </p:cond>
                  </p:endCondLst>
                </p:cTn>
                <p:tgtEl>
                  <p:spTgt spid="6"/>
                </p:tgtEl>
              </p:cMediaNode>
            </p:audio>
          </p:childTnLst>
        </p:cTn>
      </p:par>
    </p:tnLst>
    <p:bldLst>
      <p:bldP spid="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4F8EA9-9266-4475-BF8C-AB809F8BE7A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14</a:t>
            </a:fld>
            <a:endParaRPr lang="en" kern="0">
              <a:solidFill>
                <a:srgbClr val="1781A1"/>
              </a:solidFill>
            </a:endParaRPr>
          </a:p>
        </p:txBody>
      </p:sp>
      <p:sp>
        <p:nvSpPr>
          <p:cNvPr id="8" name="TextBox 7">
            <a:extLst>
              <a:ext uri="{FF2B5EF4-FFF2-40B4-BE49-F238E27FC236}">
                <a16:creationId xmlns:a16="http://schemas.microsoft.com/office/drawing/2014/main" id="{01CA669F-6D83-4D63-A145-291678B27715}"/>
              </a:ext>
            </a:extLst>
          </p:cNvPr>
          <p:cNvSpPr txBox="1"/>
          <p:nvPr/>
        </p:nvSpPr>
        <p:spPr>
          <a:xfrm>
            <a:off x="0" y="0"/>
            <a:ext cx="12192000" cy="398961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(FIELD_NUMBER_SPECIFIED)</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char</a:t>
            </a:r>
            <a:r>
              <a:rPr lang="en-IN" sz="1333" kern="0" dirty="0">
                <a:solidFill>
                  <a:srgbClr val="F8F8F2"/>
                </a:solidFill>
                <a:latin typeface="Consolas" panose="020B0609020204030204" pitchFamily="49" charset="0"/>
                <a:sym typeface="Arial"/>
              </a:rPr>
              <a:t> buffer;</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int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string</a:t>
            </a:r>
            <a:r>
              <a:rPr lang="en-IN" sz="1333" kern="0" dirty="0">
                <a:solidFill>
                  <a:srgbClr val="F8F8F2"/>
                </a:solidFill>
                <a:latin typeface="Consolas" panose="020B0609020204030204" pitchFamily="49" charset="0"/>
                <a:sym typeface="Arial"/>
              </a:rPr>
              <a:t> line;</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char</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delim</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(DELEMITER_SPECIFIED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true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delimiter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\t</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vector</a:t>
            </a:r>
            <a:r>
              <a:rPr lang="en-IN" sz="1333" kern="0" dirty="0">
                <a:solidFill>
                  <a:srgbClr val="F92672"/>
                </a:solidFill>
                <a:latin typeface="Consolas" panose="020B0609020204030204" pitchFamily="49" charset="0"/>
                <a:sym typeface="Arial"/>
              </a:rPr>
              <a:t>&lt;</a:t>
            </a:r>
            <a:r>
              <a:rPr lang="en-IN" sz="1333" u="sng" kern="0" dirty="0">
                <a:solidFill>
                  <a:srgbClr val="A6E22E"/>
                </a:solidFill>
                <a:latin typeface="Consolas" panose="020B0609020204030204" pitchFamily="49" charset="0"/>
                <a:sym typeface="Arial"/>
              </a:rPr>
              <a:t>string</a:t>
            </a:r>
            <a:r>
              <a:rPr lang="en-IN" sz="1333" kern="0" dirty="0">
                <a:solidFill>
                  <a:srgbClr val="F92672"/>
                </a:solidFill>
                <a:latin typeface="Consolas" panose="020B0609020204030204" pitchFamily="49" charset="0"/>
                <a:sym typeface="Arial"/>
              </a:rPr>
              <a:t>&gt;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int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fileIndex</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(DELEMITER_SPECIFIED)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5</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DELEMITER_SPECIFIED)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3</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i="1" kern="0" dirty="0" err="1">
                <a:solidFill>
                  <a:srgbClr val="FD971F"/>
                </a:solidFill>
                <a:latin typeface="Consolas" panose="020B0609020204030204" pitchFamily="49" charset="0"/>
                <a:sym typeface="Arial"/>
              </a:rPr>
              <a:t>argc</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1</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i="1" kern="0" dirty="0" err="1">
                <a:solidFill>
                  <a:srgbClr val="FD971F"/>
                </a:solidFill>
                <a:latin typeface="Consolas" panose="020B0609020204030204" pitchFamily="49" charset="0"/>
                <a:sym typeface="Arial"/>
              </a:rPr>
              <a:t>argv</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fileIndex</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NULL</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cout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err="1">
                <a:solidFill>
                  <a:srgbClr val="E6DB74"/>
                </a:solidFill>
                <a:latin typeface="Consolas" panose="020B0609020204030204" pitchFamily="49" charset="0"/>
                <a:sym typeface="Arial"/>
              </a:rPr>
              <a:t>mycut</a:t>
            </a:r>
            <a:r>
              <a:rPr lang="en-IN" sz="1333" kern="0" dirty="0">
                <a:solidFill>
                  <a:srgbClr val="E6DB74"/>
                </a:solidFill>
                <a:latin typeface="Consolas" panose="020B0609020204030204" pitchFamily="49" charset="0"/>
                <a:sym typeface="Arial"/>
              </a:rPr>
              <a:t>: file pathname not provided."</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A6E22E"/>
                </a:solidFill>
                <a:latin typeface="Consolas" panose="020B0609020204030204" pitchFamily="49" charset="0"/>
                <a:sym typeface="Arial"/>
              </a:rPr>
              <a:t>endl</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exit</a:t>
            </a:r>
            <a:r>
              <a:rPr lang="en-IN" sz="1333" kern="0" dirty="0">
                <a:solidFill>
                  <a:srgbClr val="F8F8F2"/>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int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fd</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open</a:t>
            </a:r>
            <a:r>
              <a:rPr lang="en-IN" sz="1333" kern="0" dirty="0">
                <a:solidFill>
                  <a:srgbClr val="F8F8F2"/>
                </a:solidFill>
                <a:latin typeface="Consolas" panose="020B0609020204030204" pitchFamily="49" charset="0"/>
                <a:sym typeface="Arial"/>
              </a:rPr>
              <a:t>(</a:t>
            </a:r>
            <a:r>
              <a:rPr lang="en-IN" sz="1333" i="1" kern="0" dirty="0" err="1">
                <a:solidFill>
                  <a:srgbClr val="FD971F"/>
                </a:solidFill>
                <a:latin typeface="Consolas" panose="020B0609020204030204" pitchFamily="49" charset="0"/>
                <a:sym typeface="Arial"/>
              </a:rPr>
              <a:t>argv</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fileIndex</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O_RDONLY</a:t>
            </a:r>
            <a:r>
              <a:rPr lang="en-IN" sz="1333" kern="0" dirty="0">
                <a:solidFill>
                  <a:srgbClr val="F8F8F2"/>
                </a:solidFill>
                <a:latin typeface="Consolas" panose="020B0609020204030204" pitchFamily="49" charset="0"/>
                <a:sym typeface="Arial"/>
              </a:rPr>
              <a:t>);</a:t>
            </a:r>
          </a:p>
          <a:p>
            <a:pPr defTabSz="1219170">
              <a:buClr>
                <a:srgbClr val="000000"/>
              </a:buClr>
            </a:pPr>
            <a:br>
              <a:rPr lang="en-IN" sz="1333" kern="0" dirty="0">
                <a:solidFill>
                  <a:srgbClr val="F8F8F2"/>
                </a:solidFill>
                <a:latin typeface="Consolas" panose="020B0609020204030204" pitchFamily="49" charset="0"/>
                <a:sym typeface="Arial"/>
              </a:rPr>
            </a:b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fd</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1</a:t>
            </a:r>
            <a:r>
              <a:rPr lang="en-IN" sz="1333" kern="0" dirty="0">
                <a:solidFill>
                  <a:srgbClr val="F8F8F2"/>
                </a:solidFill>
                <a:latin typeface="Consolas" panose="020B0609020204030204" pitchFamily="49" charset="0"/>
                <a:sym typeface="Arial"/>
              </a:rPr>
              <a:t>)</a:t>
            </a:r>
            <a:r>
              <a:rPr lang="en-IN" sz="1333" kern="0" dirty="0">
                <a:solidFill>
                  <a:srgbClr val="88846F"/>
                </a:solidFill>
                <a:latin typeface="Consolas" panose="020B0609020204030204" pitchFamily="49" charset="0"/>
                <a:sym typeface="Arial"/>
              </a:rPr>
              <a:t> // file DNE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A6E22E"/>
                </a:solidFill>
                <a:latin typeface="Consolas" panose="020B0609020204030204" pitchFamily="49" charset="0"/>
                <a:sym typeface="Arial"/>
              </a:rPr>
              <a:t>perror</a:t>
            </a:r>
            <a:r>
              <a:rPr lang="en-IN" sz="1333" kern="0" dirty="0">
                <a:solidFill>
                  <a:srgbClr val="F8F8F2"/>
                </a:solidFill>
                <a:latin typeface="Consolas" panose="020B0609020204030204" pitchFamily="49" charset="0"/>
                <a:sym typeface="Arial"/>
              </a:rPr>
              <a:t>(</a:t>
            </a:r>
            <a:r>
              <a:rPr lang="en-IN" sz="1333" i="1" kern="0" dirty="0" err="1">
                <a:solidFill>
                  <a:srgbClr val="FD971F"/>
                </a:solidFill>
                <a:latin typeface="Consolas" panose="020B0609020204030204" pitchFamily="49" charset="0"/>
                <a:sym typeface="Arial"/>
              </a:rPr>
              <a:t>argv</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fileIndex</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p:txBody>
      </p:sp>
      <p:sp>
        <p:nvSpPr>
          <p:cNvPr id="9" name="TextBox 8">
            <a:extLst>
              <a:ext uri="{FF2B5EF4-FFF2-40B4-BE49-F238E27FC236}">
                <a16:creationId xmlns:a16="http://schemas.microsoft.com/office/drawing/2014/main" id="{8D4FD5E2-029F-4A0C-839C-EB849C077908}"/>
              </a:ext>
            </a:extLst>
          </p:cNvPr>
          <p:cNvSpPr txBox="1"/>
          <p:nvPr/>
        </p:nvSpPr>
        <p:spPr>
          <a:xfrm>
            <a:off x="318655" y="4405939"/>
            <a:ext cx="11669979" cy="1947649"/>
          </a:xfrm>
          <a:prstGeom prst="rect">
            <a:avLst/>
          </a:prstGeom>
          <a:noFill/>
        </p:spPr>
        <p:txBody>
          <a:bodyPr wrap="square" rtlCol="0">
            <a:spAutoFit/>
          </a:bodyPr>
          <a:lstStyle/>
          <a:p>
            <a:pPr marL="380990" indent="-380990" defTabSz="1219170">
              <a:lnSpc>
                <a:spcPct val="115000"/>
              </a:lnSpc>
              <a:buClr>
                <a:srgbClr val="000000"/>
              </a:buClr>
              <a:buFont typeface="Wingdings" panose="05000000000000000000" pitchFamily="2" charset="2"/>
              <a:buChar char="v"/>
            </a:pPr>
            <a:r>
              <a:rPr lang="en-IN" sz="2133" kern="0" dirty="0">
                <a:solidFill>
                  <a:srgbClr val="FFFFFF"/>
                </a:solidFill>
                <a:latin typeface="Arial" panose="020B0604020202020204" pitchFamily="34" charset="0"/>
                <a:ea typeface="Arial" panose="020B0604020202020204" pitchFamily="34" charset="0"/>
                <a:cs typeface="Arial"/>
                <a:sym typeface="Arial"/>
              </a:rPr>
              <a:t>If delimiter is specified by the user then store it in </a:t>
            </a:r>
            <a:r>
              <a:rPr lang="en-IN" sz="2133" b="1" i="1" kern="0" dirty="0" err="1">
                <a:solidFill>
                  <a:srgbClr val="FFFFFF"/>
                </a:solidFill>
                <a:latin typeface="Arial" panose="020B0604020202020204" pitchFamily="34" charset="0"/>
                <a:ea typeface="Arial" panose="020B0604020202020204" pitchFamily="34" charset="0"/>
                <a:cs typeface="Arial"/>
                <a:sym typeface="Arial"/>
              </a:rPr>
              <a:t>delim</a:t>
            </a:r>
            <a:r>
              <a:rPr lang="en-IN" sz="2133" kern="0" dirty="0">
                <a:solidFill>
                  <a:srgbClr val="FFFFFF"/>
                </a:solidFill>
                <a:latin typeface="Arial" panose="020B0604020202020204" pitchFamily="34" charset="0"/>
                <a:ea typeface="Arial" panose="020B0604020202020204" pitchFamily="34" charset="0"/>
                <a:cs typeface="Arial"/>
                <a:sym typeface="Arial"/>
              </a:rPr>
              <a:t> else store </a:t>
            </a:r>
            <a:r>
              <a:rPr lang="en-IN" sz="2133" b="1" i="1" kern="0" dirty="0">
                <a:solidFill>
                  <a:srgbClr val="FFFFFF"/>
                </a:solidFill>
                <a:latin typeface="Arial" panose="020B0604020202020204" pitchFamily="34" charset="0"/>
                <a:ea typeface="Arial" panose="020B0604020202020204" pitchFamily="34" charset="0"/>
                <a:cs typeface="Arial"/>
                <a:sym typeface="Arial"/>
              </a:rPr>
              <a:t>tab</a:t>
            </a:r>
            <a:r>
              <a:rPr lang="en-IN" sz="2133" kern="0" dirty="0">
                <a:solidFill>
                  <a:srgbClr val="FFFFFF"/>
                </a:solidFill>
                <a:latin typeface="Arial" panose="020B0604020202020204" pitchFamily="34" charset="0"/>
                <a:ea typeface="Arial" panose="020B0604020202020204" pitchFamily="34" charset="0"/>
                <a:cs typeface="Arial"/>
                <a:sym typeface="Arial"/>
              </a:rPr>
              <a:t> as it’s default value.</a:t>
            </a:r>
          </a:p>
          <a:p>
            <a:pPr marL="380990" indent="-380990" defTabSz="1219170">
              <a:lnSpc>
                <a:spcPct val="115000"/>
              </a:lnSpc>
              <a:buClr>
                <a:srgbClr val="000000"/>
              </a:buClr>
              <a:buFont typeface="Wingdings" panose="05000000000000000000" pitchFamily="2" charset="2"/>
              <a:buChar char="v"/>
            </a:pPr>
            <a:r>
              <a:rPr lang="en-IN" sz="2133" kern="0" dirty="0">
                <a:solidFill>
                  <a:srgbClr val="FFFFFF"/>
                </a:solidFill>
                <a:latin typeface="Arial" panose="020B0604020202020204" pitchFamily="34" charset="0"/>
                <a:ea typeface="Arial" panose="020B0604020202020204" pitchFamily="34" charset="0"/>
                <a:cs typeface="Arial"/>
                <a:sym typeface="Arial"/>
              </a:rPr>
              <a:t>If the delimiter is provided  by the user then filename is stored at </a:t>
            </a:r>
            <a:r>
              <a:rPr lang="en-IN" sz="2133" b="1" i="1" kern="0" dirty="0">
                <a:solidFill>
                  <a:srgbClr val="FFFFFF"/>
                </a:solidFill>
                <a:latin typeface="Arial" panose="020B0604020202020204" pitchFamily="34" charset="0"/>
                <a:ea typeface="Arial" panose="020B0604020202020204" pitchFamily="34" charset="0"/>
                <a:cs typeface="Arial"/>
                <a:sym typeface="Arial"/>
              </a:rPr>
              <a:t>5th</a:t>
            </a:r>
            <a:r>
              <a:rPr lang="en-IN" sz="2133" kern="0" dirty="0">
                <a:solidFill>
                  <a:srgbClr val="FFFFFF"/>
                </a:solidFill>
                <a:latin typeface="Arial" panose="020B0604020202020204" pitchFamily="34" charset="0"/>
                <a:ea typeface="Arial" panose="020B0604020202020204" pitchFamily="34" charset="0"/>
                <a:cs typeface="Arial"/>
                <a:sym typeface="Arial"/>
              </a:rPr>
              <a:t> position else stored at </a:t>
            </a:r>
            <a:r>
              <a:rPr lang="en-IN" sz="2133" b="1" i="1" kern="0" dirty="0">
                <a:solidFill>
                  <a:srgbClr val="FFFFFF"/>
                </a:solidFill>
                <a:latin typeface="Arial" panose="020B0604020202020204" pitchFamily="34" charset="0"/>
                <a:ea typeface="Arial" panose="020B0604020202020204" pitchFamily="34" charset="0"/>
                <a:cs typeface="Arial"/>
                <a:sym typeface="Arial"/>
              </a:rPr>
              <a:t>3rd</a:t>
            </a:r>
            <a:r>
              <a:rPr lang="en-IN" sz="2133" kern="0" dirty="0">
                <a:solidFill>
                  <a:srgbClr val="FFFFFF"/>
                </a:solidFill>
                <a:latin typeface="Arial" panose="020B0604020202020204" pitchFamily="34" charset="0"/>
                <a:ea typeface="Arial" panose="020B0604020202020204" pitchFamily="34" charset="0"/>
                <a:cs typeface="Arial"/>
                <a:sym typeface="Arial"/>
              </a:rPr>
              <a:t> position in the argument list.</a:t>
            </a:r>
          </a:p>
          <a:p>
            <a:pPr marL="380990" indent="-380990" defTabSz="1219170">
              <a:lnSpc>
                <a:spcPct val="115000"/>
              </a:lnSpc>
              <a:buClr>
                <a:srgbClr val="000000"/>
              </a:buClr>
              <a:buFont typeface="Wingdings" panose="05000000000000000000" pitchFamily="2" charset="2"/>
              <a:buChar char="v"/>
            </a:pPr>
            <a:r>
              <a:rPr lang="en-IN" sz="2133" kern="0" dirty="0">
                <a:solidFill>
                  <a:srgbClr val="FFFFFF"/>
                </a:solidFill>
                <a:latin typeface="Arial" panose="020B0604020202020204" pitchFamily="34" charset="0"/>
                <a:ea typeface="Arial" panose="020B0604020202020204" pitchFamily="34" charset="0"/>
                <a:cs typeface="Arial"/>
                <a:sym typeface="Arial"/>
              </a:rPr>
              <a:t>If filename is not specified or is not valid then print error and exit.</a:t>
            </a:r>
          </a:p>
          <a:p>
            <a:pPr marL="380990" indent="-380990" defTabSz="1219170">
              <a:lnSpc>
                <a:spcPct val="115000"/>
              </a:lnSpc>
              <a:buClr>
                <a:srgbClr val="000000"/>
              </a:buClr>
              <a:buFont typeface="Wingdings" panose="05000000000000000000" pitchFamily="2" charset="2"/>
              <a:buChar char="v"/>
            </a:pPr>
            <a:r>
              <a:rPr lang="en-IN" sz="2133" kern="0" dirty="0">
                <a:solidFill>
                  <a:srgbClr val="FFFFFF"/>
                </a:solidFill>
                <a:latin typeface="Arial" panose="020B0604020202020204" pitchFamily="34" charset="0"/>
                <a:ea typeface="Arial" panose="020B0604020202020204" pitchFamily="34" charset="0"/>
                <a:cs typeface="Arial"/>
                <a:sym typeface="Arial"/>
              </a:rPr>
              <a:t>If filename is valid open it using </a:t>
            </a:r>
            <a:r>
              <a:rPr lang="en-IN" sz="2133" b="1" i="1" kern="0" dirty="0" err="1">
                <a:solidFill>
                  <a:srgbClr val="FFFFFF"/>
                </a:solidFill>
                <a:latin typeface="Arial" panose="020B0604020202020204" pitchFamily="34" charset="0"/>
                <a:ea typeface="Arial" panose="020B0604020202020204" pitchFamily="34" charset="0"/>
                <a:cs typeface="Arial"/>
                <a:sym typeface="Arial"/>
              </a:rPr>
              <a:t>syscall</a:t>
            </a:r>
            <a:r>
              <a:rPr lang="en-IN" sz="2133" kern="0" dirty="0">
                <a:solidFill>
                  <a:srgbClr val="FFFFFF"/>
                </a:solidFill>
                <a:latin typeface="Arial" panose="020B0604020202020204" pitchFamily="34" charset="0"/>
                <a:ea typeface="Arial" panose="020B0604020202020204" pitchFamily="34" charset="0"/>
                <a:cs typeface="Arial"/>
                <a:sym typeface="Arial"/>
              </a:rPr>
              <a:t>.</a:t>
            </a:r>
          </a:p>
        </p:txBody>
      </p:sp>
      <p:pic>
        <p:nvPicPr>
          <p:cNvPr id="3" name="slide14">
            <a:hlinkClick r:id="" action="ppaction://media"/>
            <a:extLst>
              <a:ext uri="{FF2B5EF4-FFF2-40B4-BE49-F238E27FC236}">
                <a16:creationId xmlns:a16="http://schemas.microsoft.com/office/drawing/2014/main" id="{5BDFBD99-462C-4FB4-9EDA-4B0303FE56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424483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4FD5E2-029F-4A0C-839C-EB849C077908}"/>
              </a:ext>
            </a:extLst>
          </p:cNvPr>
          <p:cNvSpPr txBox="1"/>
          <p:nvPr/>
        </p:nvSpPr>
        <p:spPr>
          <a:xfrm>
            <a:off x="261010" y="4625681"/>
            <a:ext cx="11669979" cy="2215991"/>
          </a:xfrm>
          <a:prstGeom prst="rect">
            <a:avLst/>
          </a:prstGeom>
          <a:noFill/>
        </p:spPr>
        <p:txBody>
          <a:bodyPr wrap="square" rtlCol="0">
            <a:spAutoFit/>
          </a:bodyPr>
          <a:lstStyle/>
          <a:p>
            <a:pPr marL="380990" indent="-380990" defTabSz="1219170">
              <a:lnSpc>
                <a:spcPct val="115000"/>
              </a:lnSpc>
              <a:buClr>
                <a:srgbClr val="000000"/>
              </a:buClr>
              <a:buFont typeface="Wingdings" panose="05000000000000000000" pitchFamily="2" charset="2"/>
              <a:buChar char="v"/>
            </a:pPr>
            <a:r>
              <a:rPr lang="en-IN" sz="2000" dirty="0" err="1"/>
              <a:t>Syscall</a:t>
            </a:r>
            <a:r>
              <a:rPr lang="en-IN" sz="2000" dirty="0"/>
              <a:t> to read file  character by character and store it in a buffer.</a:t>
            </a:r>
          </a:p>
          <a:p>
            <a:pPr marL="380990" indent="-380990" defTabSz="1219170">
              <a:lnSpc>
                <a:spcPct val="115000"/>
              </a:lnSpc>
              <a:buClr>
                <a:srgbClr val="000000"/>
              </a:buClr>
              <a:buFont typeface="Wingdings" panose="05000000000000000000" pitchFamily="2" charset="2"/>
              <a:buChar char="v"/>
            </a:pPr>
            <a:r>
              <a:rPr lang="en-IN" sz="2000" dirty="0"/>
              <a:t>When the line does not contain the delimiter then print the whole line.</a:t>
            </a:r>
          </a:p>
          <a:p>
            <a:pPr marL="380990" indent="-380990" defTabSz="1219170">
              <a:lnSpc>
                <a:spcPct val="115000"/>
              </a:lnSpc>
              <a:buClr>
                <a:srgbClr val="000000"/>
              </a:buClr>
              <a:buFont typeface="Wingdings" panose="05000000000000000000" pitchFamily="2" charset="2"/>
              <a:buChar char="v"/>
            </a:pPr>
            <a:r>
              <a:rPr lang="en-IN" sz="2000" dirty="0"/>
              <a:t>Split the line according to the delimiter and store the word in </a:t>
            </a:r>
            <a:r>
              <a:rPr lang="en-IN" sz="2000" dirty="0" err="1"/>
              <a:t>spliwords</a:t>
            </a:r>
            <a:r>
              <a:rPr lang="en-IN" sz="2000" dirty="0"/>
              <a:t> Array.</a:t>
            </a:r>
          </a:p>
          <a:p>
            <a:pPr marL="380990" indent="-380990" defTabSz="1219170">
              <a:lnSpc>
                <a:spcPct val="115000"/>
              </a:lnSpc>
              <a:buClr>
                <a:srgbClr val="000000"/>
              </a:buClr>
              <a:buFont typeface="Wingdings" panose="05000000000000000000" pitchFamily="2" charset="2"/>
              <a:buChar char="v"/>
            </a:pPr>
            <a:r>
              <a:rPr lang="en-IN" sz="2000" dirty="0"/>
              <a:t>All the word to be printed are stored in </a:t>
            </a:r>
            <a:r>
              <a:rPr lang="en-IN" sz="2000" dirty="0" err="1"/>
              <a:t>printWord</a:t>
            </a:r>
            <a:r>
              <a:rPr lang="en-IN" sz="2000" dirty="0"/>
              <a:t> array</a:t>
            </a:r>
          </a:p>
          <a:p>
            <a:pPr marL="380990" indent="-380990" defTabSz="1219170">
              <a:lnSpc>
                <a:spcPct val="115000"/>
              </a:lnSpc>
              <a:buClr>
                <a:srgbClr val="000000"/>
              </a:buClr>
              <a:buFont typeface="Wingdings" panose="05000000000000000000" pitchFamily="2" charset="2"/>
              <a:buChar char="v"/>
            </a:pPr>
            <a:r>
              <a:rPr lang="en-IN" sz="2000" dirty="0"/>
              <a:t>Printing the whole array </a:t>
            </a:r>
            <a:r>
              <a:rPr lang="en-IN" sz="2000" dirty="0" err="1"/>
              <a:t>printword</a:t>
            </a:r>
            <a:r>
              <a:rPr lang="en-IN" sz="2000" dirty="0"/>
              <a:t> array</a:t>
            </a:r>
            <a:endParaRPr lang="en-IN" sz="2000" kern="0" dirty="0">
              <a:solidFill>
                <a:srgbClr val="FFFFFF"/>
              </a:solidFill>
              <a:latin typeface="Arial" panose="020B0604020202020204" pitchFamily="34" charset="0"/>
              <a:ea typeface="Arial" panose="020B0604020202020204" pitchFamily="34" charset="0"/>
              <a:cs typeface="Arial"/>
              <a:sym typeface="Arial"/>
            </a:endParaRPr>
          </a:p>
          <a:p>
            <a:pPr marL="380990" indent="-380990" defTabSz="1219170">
              <a:lnSpc>
                <a:spcPct val="115000"/>
              </a:lnSpc>
              <a:buClr>
                <a:srgbClr val="000000"/>
              </a:buClr>
              <a:buFont typeface="Wingdings" panose="05000000000000000000" pitchFamily="2" charset="2"/>
              <a:buChar char="v"/>
            </a:pPr>
            <a:r>
              <a:rPr lang="en-IN" sz="2000" dirty="0"/>
              <a:t>Breaking the loop when end of the file is reached.</a:t>
            </a:r>
          </a:p>
        </p:txBody>
      </p:sp>
      <p:sp>
        <p:nvSpPr>
          <p:cNvPr id="2" name="Slide Number Placeholder 1">
            <a:extLst>
              <a:ext uri="{FF2B5EF4-FFF2-40B4-BE49-F238E27FC236}">
                <a16:creationId xmlns:a16="http://schemas.microsoft.com/office/drawing/2014/main" id="{3601D177-B902-4144-9BD2-1BF0CEB2010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15</a:t>
            </a:fld>
            <a:endParaRPr lang="en" kern="0">
              <a:solidFill>
                <a:srgbClr val="1781A1"/>
              </a:solidFill>
            </a:endParaRPr>
          </a:p>
        </p:txBody>
      </p:sp>
      <p:sp>
        <p:nvSpPr>
          <p:cNvPr id="4" name="TextBox 3">
            <a:extLst>
              <a:ext uri="{FF2B5EF4-FFF2-40B4-BE49-F238E27FC236}">
                <a16:creationId xmlns:a16="http://schemas.microsoft.com/office/drawing/2014/main" id="{DB2D6106-6ACC-47E9-B522-F5BBFDC7DCD1}"/>
              </a:ext>
            </a:extLst>
          </p:cNvPr>
          <p:cNvSpPr txBox="1"/>
          <p:nvPr/>
        </p:nvSpPr>
        <p:spPr>
          <a:xfrm>
            <a:off x="0" y="-8150597"/>
            <a:ext cx="12192000" cy="1260466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333" kern="0" dirty="0">
                <a:solidFill>
                  <a:srgbClr val="F92672"/>
                </a:solidFill>
                <a:latin typeface="Consolas" panose="020B0609020204030204" pitchFamily="49" charset="0"/>
                <a:sym typeface="Arial"/>
              </a:rPr>
              <a:t>else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fd</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&gt;=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string</a:t>
            </a:r>
            <a:r>
              <a:rPr lang="en-IN" sz="1333" kern="0" dirty="0">
                <a:solidFill>
                  <a:srgbClr val="F8F8F2"/>
                </a:solidFill>
                <a:latin typeface="Consolas" panose="020B0609020204030204" pitchFamily="49" charset="0"/>
                <a:sym typeface="Arial"/>
              </a:rPr>
              <a:t> str;</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int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endOfFile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while</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endOfFile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read</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fd</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&amp;</a:t>
            </a:r>
            <a:r>
              <a:rPr lang="en-IN" sz="1333" kern="0" dirty="0">
                <a:solidFill>
                  <a:srgbClr val="F8F8F2"/>
                </a:solidFill>
                <a:latin typeface="Consolas" panose="020B0609020204030204" pitchFamily="49" charset="0"/>
                <a:sym typeface="Arial"/>
              </a:rPr>
              <a:t>buffer, </a:t>
            </a:r>
            <a:r>
              <a:rPr lang="en-IN" sz="1333" kern="0" dirty="0">
                <a:solidFill>
                  <a:srgbClr val="AE81FF"/>
                </a:solidFill>
                <a:latin typeface="Consolas" panose="020B0609020204030204" pitchFamily="49" charset="0"/>
                <a:sym typeface="Arial"/>
              </a:rPr>
              <a:t>1</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&gt;=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br>
              <a:rPr lang="en-IN" sz="1333" kern="0" dirty="0">
                <a:solidFill>
                  <a:srgbClr val="F8F8F2"/>
                </a:solidFill>
                <a:latin typeface="Consolas" panose="020B0609020204030204" pitchFamily="49" charset="0"/>
                <a:sym typeface="Arial"/>
              </a:rPr>
            </a:b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(buffer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\n</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endOfFile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err="1">
                <a:solidFill>
                  <a:srgbClr val="A6E22E"/>
                </a:solidFill>
                <a:latin typeface="Consolas" panose="020B0609020204030204" pitchFamily="49" charset="0"/>
                <a:sym typeface="Arial"/>
              </a:rPr>
              <a:t>size_t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find</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delim</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string</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npos</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cout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line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A6E22E"/>
                </a:solidFill>
                <a:latin typeface="Consolas" panose="020B0609020204030204" pitchFamily="49" charset="0"/>
                <a:sym typeface="Arial"/>
              </a:rPr>
              <a:t>endl</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clear</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clear</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else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string</a:t>
            </a:r>
            <a:r>
              <a:rPr lang="en-IN" sz="1333" kern="0" dirty="0">
                <a:solidFill>
                  <a:srgbClr val="F8F8F2"/>
                </a:solidFill>
                <a:latin typeface="Consolas" panose="020B0609020204030204" pitchFamily="49" charset="0"/>
                <a:sym typeface="Arial"/>
              </a:rPr>
              <a:t> token;</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vector</a:t>
            </a:r>
            <a:r>
              <a:rPr lang="en-IN" sz="1333" kern="0" dirty="0">
                <a:solidFill>
                  <a:srgbClr val="F92672"/>
                </a:solidFill>
                <a:latin typeface="Consolas" panose="020B0609020204030204" pitchFamily="49" charset="0"/>
                <a:sym typeface="Arial"/>
              </a:rPr>
              <a:t>&lt;</a:t>
            </a:r>
            <a:r>
              <a:rPr lang="en-IN" sz="1333" u="sng" kern="0" dirty="0">
                <a:solidFill>
                  <a:srgbClr val="A6E22E"/>
                </a:solidFill>
                <a:latin typeface="Consolas" panose="020B0609020204030204" pitchFamily="49" charset="0"/>
                <a:sym typeface="Arial"/>
              </a:rPr>
              <a:t>string</a:t>
            </a:r>
            <a:r>
              <a:rPr lang="en-IN" sz="1333" kern="0" dirty="0">
                <a:solidFill>
                  <a:srgbClr val="F92672"/>
                </a:solidFill>
                <a:latin typeface="Consolas" panose="020B0609020204030204" pitchFamily="49" charset="0"/>
                <a:sym typeface="Arial"/>
              </a:rPr>
              <a:t>&gt;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while</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find</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delim</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string</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npos</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token </a:t>
            </a:r>
            <a:r>
              <a:rPr lang="en-IN" sz="1333" kern="0" dirty="0">
                <a:solidFill>
                  <a:srgbClr val="A6E22E"/>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substr</a:t>
            </a:r>
            <a:r>
              <a:rPr lang="en-IN" sz="1333" kern="0" dirty="0">
                <a:solidFill>
                  <a:srgbClr val="F8F8F2"/>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push_back</a:t>
            </a:r>
            <a:r>
              <a:rPr lang="en-IN" sz="1333" kern="0" dirty="0">
                <a:solidFill>
                  <a:srgbClr val="F8F8F2"/>
                </a:solidFill>
                <a:latin typeface="Consolas" panose="020B0609020204030204" pitchFamily="49" charset="0"/>
                <a:sym typeface="Arial"/>
              </a:rPr>
              <a:t>(token);</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erase</a:t>
            </a:r>
            <a:r>
              <a:rPr lang="en-IN" sz="1333" kern="0" dirty="0">
                <a:solidFill>
                  <a:srgbClr val="F8F8F2"/>
                </a:solidFill>
                <a:latin typeface="Consolas" panose="020B0609020204030204" pitchFamily="49" charset="0"/>
                <a:sym typeface="Arial"/>
              </a:rPr>
              <a:t>(</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pos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92672"/>
                </a:solidFill>
                <a:latin typeface="Consolas" panose="020B0609020204030204" pitchFamily="49" charset="0"/>
                <a:sym typeface="Arial"/>
              </a:rPr>
              <a:t>sizeof</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delim</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push_back</a:t>
            </a:r>
            <a:r>
              <a:rPr lang="en-IN" sz="1333" kern="0" dirty="0">
                <a:solidFill>
                  <a:srgbClr val="F8F8F2"/>
                </a:solidFill>
                <a:latin typeface="Consolas" panose="020B0609020204030204" pitchFamily="49" charset="0"/>
                <a:sym typeface="Arial"/>
              </a:rPr>
              <a:t>(line);</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u="sng" kern="0" dirty="0">
                <a:solidFill>
                  <a:srgbClr val="A6E22E"/>
                </a:solidFill>
                <a:latin typeface="Consolas" panose="020B0609020204030204" pitchFamily="49" charset="0"/>
                <a:sym typeface="Arial"/>
              </a:rPr>
              <a:t>set</a:t>
            </a:r>
            <a:r>
              <a:rPr lang="en-IN" sz="1333" kern="0" dirty="0">
                <a:solidFill>
                  <a:srgbClr val="F92672"/>
                </a:solidFill>
                <a:latin typeface="Consolas" panose="020B0609020204030204" pitchFamily="49" charset="0"/>
                <a:sym typeface="Arial"/>
              </a:rPr>
              <a:t>&lt;</a:t>
            </a:r>
            <a:r>
              <a:rPr lang="en-IN" sz="1333" i="1" kern="0" dirty="0">
                <a:solidFill>
                  <a:srgbClr val="66D9EF"/>
                </a:solidFill>
                <a:latin typeface="Consolas" panose="020B0609020204030204" pitchFamily="49" charset="0"/>
                <a:sym typeface="Arial"/>
              </a:rPr>
              <a:t>int</a:t>
            </a:r>
            <a:r>
              <a:rPr lang="en-IN" sz="1333" kern="0" dirty="0">
                <a:solidFill>
                  <a:srgbClr val="F92672"/>
                </a:solidFill>
                <a:latin typeface="Consolas" panose="020B0609020204030204" pitchFamily="49" charset="0"/>
                <a:sym typeface="Arial"/>
              </a:rPr>
              <a:t>&gt;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fieldNumbers</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A6E22E"/>
                </a:solidFill>
                <a:latin typeface="Consolas" panose="020B0609020204030204" pitchFamily="49" charset="0"/>
                <a:sym typeface="Arial"/>
              </a:rPr>
              <a:t>generateFieldNumber</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str_fieldNumber</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size</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for</a:t>
            </a: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auto</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 </a:t>
            </a:r>
            <a:r>
              <a:rPr lang="en-IN" sz="1333" kern="0" dirty="0" err="1">
                <a:solidFill>
                  <a:srgbClr val="F8F8F2"/>
                </a:solidFill>
                <a:latin typeface="Consolas" panose="020B0609020204030204" pitchFamily="49" charset="0"/>
                <a:sym typeface="Arial"/>
              </a:rPr>
              <a:t>fieldNumbers</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1</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&lt;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size</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err="1">
                <a:solidFill>
                  <a:srgbClr val="A6E22E"/>
                </a:solidFill>
                <a:latin typeface="Consolas" panose="020B0609020204030204" pitchFamily="49" charset="0"/>
                <a:sym typeface="Arial"/>
              </a:rPr>
              <a:t>push_back</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splitWords</a:t>
            </a:r>
            <a:r>
              <a:rPr lang="en-IN" sz="1333" kern="0" dirty="0">
                <a:solidFill>
                  <a:srgbClr val="A6E22E"/>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1</a:t>
            </a:r>
            <a:r>
              <a:rPr lang="en-IN" sz="1333" kern="0" dirty="0">
                <a:solidFill>
                  <a:srgbClr val="A6E22E"/>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for</a:t>
            </a:r>
            <a:r>
              <a:rPr lang="en-IN" sz="1333" kern="0" dirty="0">
                <a:solidFill>
                  <a:srgbClr val="F8F8F2"/>
                </a:solidFill>
                <a:latin typeface="Consolas" panose="020B0609020204030204" pitchFamily="49" charset="0"/>
                <a:sym typeface="Arial"/>
              </a:rPr>
              <a:t> (</a:t>
            </a:r>
            <a:r>
              <a:rPr lang="en-IN" sz="1333" i="1" kern="0" dirty="0">
                <a:solidFill>
                  <a:srgbClr val="66D9EF"/>
                </a:solidFill>
                <a:latin typeface="Consolas" panose="020B0609020204030204" pitchFamily="49" charset="0"/>
                <a:sym typeface="Arial"/>
              </a:rPr>
              <a:t>int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&lt;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err="1">
                <a:solidFill>
                  <a:srgbClr val="A6E22E"/>
                </a:solidFill>
                <a:latin typeface="Consolas" panose="020B0609020204030204" pitchFamily="49" charset="0"/>
                <a:sym typeface="Arial"/>
              </a:rPr>
              <a:t>size</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i</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err="1">
                <a:solidFill>
                  <a:srgbClr val="A6E22E"/>
                </a:solidFill>
                <a:latin typeface="Consolas" panose="020B0609020204030204" pitchFamily="49" charset="0"/>
                <a:sym typeface="Arial"/>
              </a:rPr>
              <a:t>size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1</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cout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a:solidFill>
                  <a:srgbClr val="A6E22E"/>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i</a:t>
            </a:r>
            <a:r>
              <a:rPr lang="en-IN" sz="1333" kern="0" dirty="0">
                <a:solidFill>
                  <a:srgbClr val="A6E22E"/>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else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cout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a:solidFill>
                  <a:srgbClr val="A6E22E"/>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i</a:t>
            </a:r>
            <a:r>
              <a:rPr lang="en-IN" sz="1333" kern="0" dirty="0">
                <a:solidFill>
                  <a:srgbClr val="A6E22E"/>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delim</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cout</a:t>
            </a:r>
            <a:r>
              <a:rPr lang="en-IN" sz="1333" kern="0" dirty="0">
                <a:solidFill>
                  <a:srgbClr val="F8F8F2"/>
                </a:solidFill>
                <a:latin typeface="Consolas" panose="020B0609020204030204" pitchFamily="49" charset="0"/>
                <a:sym typeface="Arial"/>
              </a:rPr>
              <a:t> </a:t>
            </a:r>
            <a:r>
              <a:rPr lang="en-IN" sz="1333" kern="0" dirty="0">
                <a:solidFill>
                  <a:srgbClr val="A6E22E"/>
                </a:solidFill>
                <a:latin typeface="Consolas" panose="020B0609020204030204" pitchFamily="49" charset="0"/>
                <a:sym typeface="Arial"/>
              </a:rPr>
              <a:t>&lt;&lt;</a:t>
            </a:r>
            <a:r>
              <a:rPr lang="en-IN" sz="1333" kern="0" dirty="0">
                <a:solidFill>
                  <a:srgbClr val="F8F8F2"/>
                </a:solidFill>
                <a:latin typeface="Consolas" panose="020B0609020204030204" pitchFamily="49" charset="0"/>
                <a:sym typeface="Arial"/>
              </a:rPr>
              <a:t> </a:t>
            </a:r>
            <a:r>
              <a:rPr lang="en-IN" sz="1333" kern="0" dirty="0" err="1">
                <a:solidFill>
                  <a:srgbClr val="A6E22E"/>
                </a:solidFill>
                <a:latin typeface="Consolas" panose="020B0609020204030204" pitchFamily="49" charset="0"/>
                <a:sym typeface="Arial"/>
              </a:rPr>
              <a:t>endl</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clear</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splitWords.</a:t>
            </a:r>
            <a:r>
              <a:rPr lang="en-IN" sz="1333" kern="0" dirty="0" err="1">
                <a:solidFill>
                  <a:srgbClr val="A6E22E"/>
                </a:solidFill>
                <a:latin typeface="Consolas" panose="020B0609020204030204" pitchFamily="49" charset="0"/>
                <a:sym typeface="Arial"/>
              </a:rPr>
              <a:t>clear</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printWord.</a:t>
            </a:r>
            <a:r>
              <a:rPr lang="en-IN" sz="1333" kern="0" dirty="0" err="1">
                <a:solidFill>
                  <a:srgbClr val="A6E22E"/>
                </a:solidFill>
                <a:latin typeface="Consolas" panose="020B0609020204030204" pitchFamily="49" charset="0"/>
                <a:sym typeface="Arial"/>
              </a:rPr>
              <a:t>clear</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else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line.</a:t>
            </a:r>
            <a:r>
              <a:rPr lang="en-IN" sz="1333" kern="0" dirty="0" err="1">
                <a:solidFill>
                  <a:srgbClr val="A6E22E"/>
                </a:solidFill>
                <a:latin typeface="Consolas" panose="020B0609020204030204" pitchFamily="49" charset="0"/>
                <a:sym typeface="Arial"/>
              </a:rPr>
              <a:t>push_back</a:t>
            </a:r>
            <a:r>
              <a:rPr lang="en-IN" sz="1333" kern="0" dirty="0">
                <a:solidFill>
                  <a:srgbClr val="F8F8F2"/>
                </a:solidFill>
                <a:latin typeface="Consolas" panose="020B0609020204030204" pitchFamily="49" charset="0"/>
                <a:sym typeface="Arial"/>
              </a:rPr>
              <a:t>(buffer);</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endOfFile</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AE81FF"/>
                </a:solidFill>
                <a:latin typeface="Consolas" panose="020B0609020204030204" pitchFamily="49" charset="0"/>
                <a:sym typeface="Arial"/>
              </a:rPr>
              <a:t>0</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break</a:t>
            </a:r>
            <a:r>
              <a:rPr lang="en-IN" sz="1333" kern="0" dirty="0">
                <a:solidFill>
                  <a:srgbClr val="F8F8F2"/>
                </a:solidFill>
                <a:latin typeface="Consolas" panose="020B0609020204030204" pitchFamily="49" charset="0"/>
                <a:sym typeface="Arial"/>
              </a:rPr>
              <a:t>;</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p>
          <a:p>
            <a:pPr defTabSz="1219170">
              <a:buClr>
                <a:srgbClr val="000000"/>
              </a:buClr>
            </a:pPr>
            <a:r>
              <a:rPr lang="en-IN" sz="1333" kern="0" dirty="0">
                <a:solidFill>
                  <a:srgbClr val="F8F8F2"/>
                </a:solidFill>
                <a:latin typeface="Consolas" panose="020B0609020204030204" pitchFamily="49" charset="0"/>
                <a:sym typeface="Arial"/>
              </a:rPr>
              <a:t>        }</a:t>
            </a:r>
          </a:p>
        </p:txBody>
      </p:sp>
      <p:pic>
        <p:nvPicPr>
          <p:cNvPr id="3" name="slide15">
            <a:hlinkClick r:id="" action="ppaction://media"/>
            <a:extLst>
              <a:ext uri="{FF2B5EF4-FFF2-40B4-BE49-F238E27FC236}">
                <a16:creationId xmlns:a16="http://schemas.microsoft.com/office/drawing/2014/main" id="{C3D7B81A-3094-4E29-8B17-3C344E5BDE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30939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192" fill="hold"/>
                                        <p:tgtEl>
                                          <p:spTgt spid="3"/>
                                        </p:tgtEl>
                                      </p:cBhvr>
                                    </p:cmd>
                                  </p:childTnLst>
                                </p:cTn>
                              </p:par>
                              <p:par>
                                <p:cTn id="7" presetID="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0000" fill="hold"/>
                                        <p:tgtEl>
                                          <p:spTgt spid="4"/>
                                        </p:tgtEl>
                                        <p:attrNameLst>
                                          <p:attrName>ppt_x</p:attrName>
                                        </p:attrNameLst>
                                      </p:cBhvr>
                                      <p:tavLst>
                                        <p:tav tm="0">
                                          <p:val>
                                            <p:strVal val="#ppt_x"/>
                                          </p:val>
                                        </p:tav>
                                        <p:tav tm="100000">
                                          <p:val>
                                            <p:strVal val="#ppt_x"/>
                                          </p:val>
                                        </p:tav>
                                      </p:tavLst>
                                    </p:anim>
                                    <p:anim calcmode="lin" valueType="num">
                                      <p:cBhvr additive="base">
                                        <p:cTn id="10" dur="10000" fill="hold"/>
                                        <p:tgtEl>
                                          <p:spTgt spid="4"/>
                                        </p:tgtEl>
                                        <p:attrNameLst>
                                          <p:attrName>ppt_y</p:attrName>
                                        </p:attrNameLst>
                                      </p:cBhvr>
                                      <p:tavLst>
                                        <p:tav tm="0">
                                          <p:val>
                                            <p:strVal val="1+#ppt_h/2"/>
                                          </p:val>
                                        </p:tav>
                                        <p:tav tm="100000">
                                          <p:val>
                                            <p:strVal val="#ppt_y"/>
                                          </p:val>
                                        </p:tav>
                                      </p:tavLst>
                                    </p:anim>
                                  </p:childTnLst>
                                </p:cTn>
                              </p:par>
                              <p:par>
                                <p:cTn id="11" presetID="10" presetClass="entr" presetSubtype="0" fill="hold" grpId="0" nodeType="withEffect">
                                  <p:stCondLst>
                                    <p:cond delay="5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bldLst>
      <p:bldP spid="6"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EF152-6A22-4AE9-A695-9D13E496F14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16</a:t>
            </a:fld>
            <a:endParaRPr lang="en" kern="0">
              <a:solidFill>
                <a:srgbClr val="1781A1"/>
              </a:solidFill>
            </a:endParaRPr>
          </a:p>
        </p:txBody>
      </p:sp>
      <p:sp>
        <p:nvSpPr>
          <p:cNvPr id="4" name="TextBox 3">
            <a:extLst>
              <a:ext uri="{FF2B5EF4-FFF2-40B4-BE49-F238E27FC236}">
                <a16:creationId xmlns:a16="http://schemas.microsoft.com/office/drawing/2014/main" id="{68C4CCE2-9147-41AD-A497-D0DCF9111924}"/>
              </a:ext>
            </a:extLst>
          </p:cNvPr>
          <p:cNvSpPr txBox="1"/>
          <p:nvPr/>
        </p:nvSpPr>
        <p:spPr>
          <a:xfrm>
            <a:off x="235529" y="1"/>
            <a:ext cx="8146473" cy="461665"/>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defTabSz="1219170">
              <a:buClr>
                <a:srgbClr val="000000"/>
              </a:buClr>
            </a:pPr>
            <a:r>
              <a:rPr lang="en-US" sz="2400" b="1" kern="0" dirty="0">
                <a:solidFill>
                  <a:srgbClr val="FFFFFF"/>
                </a:solidFill>
                <a:latin typeface="Saira Semi Condensed" panose="020B0604020202020204" charset="0"/>
                <a:cs typeface="Saira Semi Condensed" panose="020B0604020202020204" charset="0"/>
                <a:sym typeface="Arial"/>
              </a:rPr>
              <a:t>Explanation of </a:t>
            </a:r>
            <a:r>
              <a:rPr lang="en-US" sz="2400" b="1" kern="0" dirty="0" err="1">
                <a:solidFill>
                  <a:srgbClr val="FFFFFF"/>
                </a:solidFill>
                <a:latin typeface="Saira Semi Condensed" panose="020B0604020202020204" charset="0"/>
                <a:cs typeface="Saira Semi Condensed" panose="020B0604020202020204" charset="0"/>
                <a:sym typeface="Arial"/>
              </a:rPr>
              <a:t>generateFieldNumbers</a:t>
            </a:r>
            <a:r>
              <a:rPr lang="en-US" sz="2400" b="1" kern="0" dirty="0">
                <a:solidFill>
                  <a:srgbClr val="FFFFFF"/>
                </a:solidFill>
                <a:latin typeface="Saira Semi Condensed" panose="020B0604020202020204" charset="0"/>
                <a:cs typeface="Saira Semi Condensed" panose="020B0604020202020204" charset="0"/>
                <a:sym typeface="Arial"/>
              </a:rPr>
              <a:t>() function</a:t>
            </a:r>
            <a:endParaRPr lang="en-IN" sz="2400" b="1" kern="0" dirty="0">
              <a:solidFill>
                <a:srgbClr val="FFFFFF"/>
              </a:solidFill>
              <a:latin typeface="Saira Semi Condensed" panose="020B0604020202020204" charset="0"/>
              <a:cs typeface="Saira Semi Condensed" panose="020B0604020202020204" charset="0"/>
              <a:sym typeface="Arial"/>
            </a:endParaRPr>
          </a:p>
        </p:txBody>
      </p:sp>
      <p:sp>
        <p:nvSpPr>
          <p:cNvPr id="6" name="TextBox 5">
            <a:extLst>
              <a:ext uri="{FF2B5EF4-FFF2-40B4-BE49-F238E27FC236}">
                <a16:creationId xmlns:a16="http://schemas.microsoft.com/office/drawing/2014/main" id="{0B11882E-8387-4E2A-BDDB-C5F90CE6E6FA}"/>
              </a:ext>
            </a:extLst>
          </p:cNvPr>
          <p:cNvSpPr txBox="1"/>
          <p:nvPr/>
        </p:nvSpPr>
        <p:spPr>
          <a:xfrm>
            <a:off x="251608" y="842312"/>
            <a:ext cx="5860472" cy="36356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lnSpc>
                <a:spcPct val="135000"/>
              </a:lnSpc>
              <a:buClr>
                <a:srgbClr val="000000"/>
              </a:buClr>
            </a:pPr>
            <a:r>
              <a:rPr lang="en-IN" sz="1400" kern="0" dirty="0" err="1">
                <a:solidFill>
                  <a:srgbClr val="DCDCAA"/>
                </a:solidFill>
                <a:latin typeface="Courier New" panose="02070309020205020404" pitchFamily="49" charset="0"/>
                <a:ea typeface="Courier New" panose="02070309020205020404" pitchFamily="49" charset="0"/>
                <a:sym typeface="Arial"/>
              </a:rPr>
              <a:t>generateFieldNumber</a:t>
            </a:r>
            <a:r>
              <a:rPr lang="en-IN" sz="1400" kern="0" dirty="0">
                <a:solidFill>
                  <a:srgbClr val="D4D4D4"/>
                </a:solidFill>
                <a:latin typeface="Courier New" panose="02070309020205020404" pitchFamily="49" charset="0"/>
                <a:ea typeface="Courier New" panose="02070309020205020404" pitchFamily="49" charset="0"/>
                <a:sym typeface="Arial"/>
              </a:rPr>
              <a:t>(</a:t>
            </a:r>
            <a:r>
              <a:rPr lang="en-IN" sz="1400" kern="0" dirty="0">
                <a:solidFill>
                  <a:srgbClr val="4EC9B0"/>
                </a:solidFill>
                <a:latin typeface="Courier New" panose="02070309020205020404" pitchFamily="49" charset="0"/>
                <a:ea typeface="Courier New" panose="02070309020205020404" pitchFamily="49" charset="0"/>
                <a:sym typeface="Arial"/>
              </a:rPr>
              <a:t>string</a:t>
            </a:r>
            <a:r>
              <a:rPr lang="en-IN" sz="1400" kern="0" dirty="0">
                <a:solidFill>
                  <a:srgbClr val="D4D4D4"/>
                </a:solidFill>
                <a:latin typeface="Courier New" panose="02070309020205020404" pitchFamily="49" charset="0"/>
                <a:ea typeface="Courier New" panose="02070309020205020404" pitchFamily="49" charset="0"/>
                <a:sym typeface="Arial"/>
              </a:rPr>
              <a:t> </a:t>
            </a:r>
            <a:r>
              <a:rPr lang="en-IN" sz="1400" kern="0" dirty="0" err="1">
                <a:solidFill>
                  <a:srgbClr val="9CDCFE"/>
                </a:solidFill>
                <a:latin typeface="Courier New" panose="02070309020205020404" pitchFamily="49" charset="0"/>
                <a:ea typeface="Courier New" panose="02070309020205020404" pitchFamily="49" charset="0"/>
                <a:sym typeface="Arial"/>
              </a:rPr>
              <a:t>fieldString</a:t>
            </a:r>
            <a:r>
              <a:rPr lang="en-IN" sz="1400" kern="0" dirty="0" err="1">
                <a:solidFill>
                  <a:srgbClr val="D4D4D4"/>
                </a:solidFill>
                <a:latin typeface="Courier New" panose="02070309020205020404" pitchFamily="49" charset="0"/>
                <a:ea typeface="Courier New" panose="02070309020205020404" pitchFamily="49" charset="0"/>
                <a:sym typeface="Arial"/>
              </a:rPr>
              <a:t>,</a:t>
            </a:r>
            <a:r>
              <a:rPr lang="en-IN" sz="1400" kern="0" dirty="0" err="1">
                <a:solidFill>
                  <a:srgbClr val="569CD6"/>
                </a:solidFill>
                <a:latin typeface="Courier New" panose="02070309020205020404" pitchFamily="49" charset="0"/>
                <a:ea typeface="Courier New" panose="02070309020205020404" pitchFamily="49" charset="0"/>
                <a:sym typeface="Arial"/>
              </a:rPr>
              <a:t>int</a:t>
            </a:r>
            <a:r>
              <a:rPr lang="en-IN" sz="1400" kern="0" dirty="0">
                <a:solidFill>
                  <a:srgbClr val="D4D4D4"/>
                </a:solidFill>
                <a:latin typeface="Courier New" panose="02070309020205020404" pitchFamily="49" charset="0"/>
                <a:ea typeface="Courier New" panose="02070309020205020404" pitchFamily="49" charset="0"/>
                <a:sym typeface="Arial"/>
              </a:rPr>
              <a:t> </a:t>
            </a:r>
            <a:r>
              <a:rPr lang="en-IN" sz="1400" kern="0" dirty="0" err="1">
                <a:solidFill>
                  <a:srgbClr val="9CDCFE"/>
                </a:solidFill>
                <a:latin typeface="Courier New" panose="02070309020205020404" pitchFamily="49" charset="0"/>
                <a:ea typeface="Courier New" panose="02070309020205020404" pitchFamily="49" charset="0"/>
                <a:sym typeface="Arial"/>
              </a:rPr>
              <a:t>maxLength</a:t>
            </a:r>
            <a:r>
              <a:rPr lang="en-IN" sz="1400" kern="0" dirty="0">
                <a:solidFill>
                  <a:srgbClr val="D4D4D4"/>
                </a:solidFill>
                <a:latin typeface="Courier New" panose="02070309020205020404" pitchFamily="49" charset="0"/>
                <a:ea typeface="Courier New" panose="02070309020205020404" pitchFamily="49" charset="0"/>
                <a:sym typeface="Arial"/>
              </a:rPr>
              <a:t>)</a:t>
            </a:r>
            <a:endParaRPr lang="en-IN" sz="1467" kern="0" dirty="0">
              <a:solidFill>
                <a:srgbClr val="FFFFFF"/>
              </a:solidFill>
              <a:latin typeface="Arial" panose="020B0604020202020204" pitchFamily="34" charset="0"/>
              <a:ea typeface="Arial" panose="020B0604020202020204" pitchFamily="34" charset="0"/>
              <a:sym typeface="Arial"/>
            </a:endParaRPr>
          </a:p>
        </p:txBody>
      </p:sp>
      <p:sp>
        <p:nvSpPr>
          <p:cNvPr id="7" name="TextBox 6">
            <a:extLst>
              <a:ext uri="{FF2B5EF4-FFF2-40B4-BE49-F238E27FC236}">
                <a16:creationId xmlns:a16="http://schemas.microsoft.com/office/drawing/2014/main" id="{07B64D97-6ED2-464E-A32E-D55F99B793A7}"/>
              </a:ext>
            </a:extLst>
          </p:cNvPr>
          <p:cNvSpPr txBox="1"/>
          <p:nvPr/>
        </p:nvSpPr>
        <p:spPr>
          <a:xfrm>
            <a:off x="235529" y="1249603"/>
            <a:ext cx="11753105" cy="1716304"/>
          </a:xfrm>
          <a:prstGeom prst="rect">
            <a:avLst/>
          </a:prstGeom>
          <a:noFill/>
        </p:spPr>
        <p:txBody>
          <a:bodyPr wrap="square" rtlCol="0">
            <a:spAutoFit/>
          </a:bodyPr>
          <a:lstStyle/>
          <a:p>
            <a:pPr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This function basically checks whether the given </a:t>
            </a:r>
            <a:r>
              <a:rPr lang="en-IN" sz="1867" kern="0" dirty="0" err="1">
                <a:solidFill>
                  <a:srgbClr val="FFFFFF"/>
                </a:solidFill>
                <a:latin typeface="Arial" panose="020B0604020202020204" pitchFamily="34" charset="0"/>
                <a:ea typeface="Arial" panose="020B0604020202020204" pitchFamily="34" charset="0"/>
                <a:cs typeface="Arial"/>
                <a:sym typeface="Arial"/>
              </a:rPr>
              <a:t>fieldvalue</a:t>
            </a:r>
            <a:r>
              <a:rPr lang="en-IN" sz="1867" kern="0" dirty="0">
                <a:solidFill>
                  <a:srgbClr val="FFFFFF"/>
                </a:solidFill>
                <a:latin typeface="Arial" panose="020B0604020202020204" pitchFamily="34" charset="0"/>
                <a:ea typeface="Arial" panose="020B0604020202020204" pitchFamily="34" charset="0"/>
                <a:cs typeface="Arial"/>
                <a:sym typeface="Arial"/>
              </a:rPr>
              <a:t> is valid or not. If valid, it then process the string and extract  range of numbers from the string. </a:t>
            </a:r>
            <a:r>
              <a:rPr lang="en-IN" sz="1867" kern="0" dirty="0" err="1">
                <a:solidFill>
                  <a:srgbClr val="FFFFFF"/>
                </a:solidFill>
                <a:latin typeface="Arial" panose="020B0604020202020204" pitchFamily="34" charset="0"/>
                <a:ea typeface="Arial" panose="020B0604020202020204" pitchFamily="34" charset="0"/>
                <a:cs typeface="Arial"/>
                <a:sym typeface="Arial"/>
              </a:rPr>
              <a:t>eg.</a:t>
            </a:r>
            <a:r>
              <a:rPr lang="en-IN" sz="1867" kern="0" dirty="0">
                <a:solidFill>
                  <a:srgbClr val="FFFFFF"/>
                </a:solidFill>
                <a:latin typeface="Arial" panose="020B0604020202020204" pitchFamily="34" charset="0"/>
                <a:ea typeface="Arial" panose="020B0604020202020204" pitchFamily="34" charset="0"/>
                <a:cs typeface="Arial"/>
                <a:sym typeface="Arial"/>
              </a:rPr>
              <a:t> Of some invalid </a:t>
            </a:r>
            <a:r>
              <a:rPr lang="en-IN" sz="1867" kern="0" dirty="0" err="1">
                <a:solidFill>
                  <a:srgbClr val="FFFFFF"/>
                </a:solidFill>
                <a:latin typeface="Arial" panose="020B0604020202020204" pitchFamily="34" charset="0"/>
                <a:ea typeface="Arial" panose="020B0604020202020204" pitchFamily="34" charset="0"/>
                <a:cs typeface="Arial"/>
                <a:sym typeface="Arial"/>
              </a:rPr>
              <a:t>fieldvalues</a:t>
            </a:r>
            <a:r>
              <a:rPr lang="en-IN" sz="1867" kern="0" dirty="0">
                <a:solidFill>
                  <a:srgbClr val="FFFFFF"/>
                </a:solidFill>
                <a:latin typeface="Arial" panose="020B0604020202020204" pitchFamily="34" charset="0"/>
                <a:ea typeface="Arial" panose="020B0604020202020204" pitchFamily="34" charset="0"/>
                <a:cs typeface="Arial"/>
                <a:sym typeface="Arial"/>
              </a:rPr>
              <a:t> are alphabets, symbol other than comma, hyphen, 0 as one of its value.</a:t>
            </a:r>
          </a:p>
          <a:p>
            <a:pPr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4 types of values can be provided in field string, and we process each type of </a:t>
            </a:r>
            <a:r>
              <a:rPr lang="en-IN" sz="1867" kern="0" dirty="0" err="1">
                <a:solidFill>
                  <a:srgbClr val="FFFFFF"/>
                </a:solidFill>
                <a:latin typeface="Arial" panose="020B0604020202020204" pitchFamily="34" charset="0"/>
                <a:ea typeface="Arial" panose="020B0604020202020204" pitchFamily="34" charset="0"/>
                <a:cs typeface="Arial"/>
                <a:sym typeface="Arial"/>
              </a:rPr>
              <a:t>fieldvalues</a:t>
            </a:r>
            <a:r>
              <a:rPr lang="en-IN" sz="1867" kern="0" dirty="0">
                <a:solidFill>
                  <a:srgbClr val="FFFFFF"/>
                </a:solidFill>
                <a:latin typeface="Arial" panose="020B0604020202020204" pitchFamily="34" charset="0"/>
                <a:ea typeface="Arial" panose="020B0604020202020204" pitchFamily="34" charset="0"/>
                <a:cs typeface="Arial"/>
                <a:sym typeface="Arial"/>
              </a:rPr>
              <a:t> individually and insert the values in a  set.</a:t>
            </a:r>
          </a:p>
        </p:txBody>
      </p:sp>
      <p:sp>
        <p:nvSpPr>
          <p:cNvPr id="9" name="TextBox 8">
            <a:extLst>
              <a:ext uri="{FF2B5EF4-FFF2-40B4-BE49-F238E27FC236}">
                <a16:creationId xmlns:a16="http://schemas.microsoft.com/office/drawing/2014/main" id="{30BF3246-C834-47C2-8BC8-484FD1FFA637}"/>
              </a:ext>
            </a:extLst>
          </p:cNvPr>
          <p:cNvSpPr txBox="1"/>
          <p:nvPr/>
        </p:nvSpPr>
        <p:spPr>
          <a:xfrm>
            <a:off x="3165764" y="2686960"/>
            <a:ext cx="2770909" cy="37657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lnSpc>
                <a:spcPct val="135000"/>
              </a:lnSpc>
              <a:buClr>
                <a:srgbClr val="000000"/>
              </a:buClr>
            </a:pPr>
            <a:r>
              <a:rPr lang="en-IN" sz="1467" kern="0" dirty="0">
                <a:solidFill>
                  <a:srgbClr val="4EC9B0"/>
                </a:solidFill>
                <a:latin typeface="Courier New" panose="02070309020205020404" pitchFamily="49" charset="0"/>
                <a:ea typeface="Courier New" panose="02070309020205020404" pitchFamily="49" charset="0"/>
                <a:sym typeface="Arial"/>
              </a:rPr>
              <a:t>set</a:t>
            </a:r>
            <a:r>
              <a:rPr lang="en-IN" sz="1467" kern="0" dirty="0">
                <a:solidFill>
                  <a:srgbClr val="D4D4D4"/>
                </a:solidFill>
                <a:latin typeface="Courier New" panose="02070309020205020404" pitchFamily="49" charset="0"/>
                <a:ea typeface="Courier New" panose="02070309020205020404" pitchFamily="49" charset="0"/>
                <a:sym typeface="Arial"/>
              </a:rPr>
              <a:t>&lt;</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&gt; </a:t>
            </a:r>
            <a:r>
              <a:rPr lang="en-IN" sz="1467" kern="0" dirty="0" err="1">
                <a:solidFill>
                  <a:srgbClr val="9CDCFE"/>
                </a:solidFill>
                <a:latin typeface="Courier New" panose="02070309020205020404" pitchFamily="49" charset="0"/>
                <a:ea typeface="Courier New" panose="02070309020205020404" pitchFamily="49" charset="0"/>
                <a:sym typeface="Arial"/>
              </a:rPr>
              <a:t>fieldNumbers</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p:txBody>
      </p:sp>
      <p:sp>
        <p:nvSpPr>
          <p:cNvPr id="11" name="TextBox 10">
            <a:extLst>
              <a:ext uri="{FF2B5EF4-FFF2-40B4-BE49-F238E27FC236}">
                <a16:creationId xmlns:a16="http://schemas.microsoft.com/office/drawing/2014/main" id="{B90831FF-485D-4FBD-961B-A7EB5839A4F5}"/>
              </a:ext>
            </a:extLst>
          </p:cNvPr>
          <p:cNvSpPr txBox="1"/>
          <p:nvPr/>
        </p:nvSpPr>
        <p:spPr>
          <a:xfrm>
            <a:off x="235527" y="3486505"/>
            <a:ext cx="6109853" cy="941796"/>
          </a:xfrm>
          <a:prstGeom prst="rect">
            <a:avLst/>
          </a:prstGeom>
          <a:noFill/>
        </p:spPr>
        <p:txBody>
          <a:bodyPr wrap="square">
            <a:spAutoFit/>
          </a:bodyPr>
          <a:lstStyle/>
          <a:p>
            <a:pPr defTabSz="1219170">
              <a:lnSpc>
                <a:spcPct val="115000"/>
              </a:lnSpc>
              <a:buClr>
                <a:srgbClr val="000000"/>
              </a:buClr>
            </a:pPr>
            <a:r>
              <a:rPr lang="en-IN" sz="2400" b="1" kern="0" dirty="0">
                <a:solidFill>
                  <a:srgbClr val="000000"/>
                </a:solidFill>
                <a:latin typeface="Arial" panose="020B0604020202020204" pitchFamily="34" charset="0"/>
                <a:ea typeface="Arial" panose="020B0604020202020204" pitchFamily="34" charset="0"/>
                <a:cs typeface="Arial"/>
                <a:sym typeface="Arial"/>
              </a:rPr>
              <a:t>The 4 type of field values are :-</a:t>
            </a:r>
          </a:p>
          <a:p>
            <a:pPr marL="380990" indent="-380990" defTabSz="1219170">
              <a:lnSpc>
                <a:spcPct val="115000"/>
              </a:lnSpc>
              <a:buClr>
                <a:srgbClr val="000000"/>
              </a:buClr>
              <a:buFont typeface="Arial" panose="020B0604020202020204" pitchFamily="34" charset="0"/>
              <a:buChar char="•"/>
            </a:pPr>
            <a:r>
              <a:rPr lang="en-IN" sz="2400" i="1" u="sng" kern="0" dirty="0">
                <a:solidFill>
                  <a:srgbClr val="000000"/>
                </a:solidFill>
                <a:latin typeface="Arial" panose="020B0604020202020204" pitchFamily="34" charset="0"/>
                <a:ea typeface="Arial" panose="020B0604020202020204" pitchFamily="34" charset="0"/>
                <a:cs typeface="Arial"/>
                <a:sym typeface="Arial"/>
              </a:rPr>
              <a:t>Normal integer values: </a:t>
            </a:r>
            <a:r>
              <a:rPr lang="en-IN" sz="2400" kern="0" dirty="0" err="1">
                <a:solidFill>
                  <a:srgbClr val="FFFFFF"/>
                </a:solidFill>
                <a:latin typeface="Arial" panose="020B0604020202020204" pitchFamily="34" charset="0"/>
                <a:ea typeface="Arial" panose="020B0604020202020204" pitchFamily="34" charset="0"/>
                <a:cs typeface="Arial"/>
                <a:sym typeface="Arial"/>
              </a:rPr>
              <a:t>eg.</a:t>
            </a:r>
            <a:r>
              <a:rPr lang="en-IN" sz="2400" kern="0" dirty="0">
                <a:solidFill>
                  <a:srgbClr val="FFFFFF"/>
                </a:solidFill>
                <a:latin typeface="Arial" panose="020B0604020202020204" pitchFamily="34" charset="0"/>
                <a:ea typeface="Arial" panose="020B0604020202020204" pitchFamily="34" charset="0"/>
                <a:cs typeface="Arial"/>
                <a:sym typeface="Arial"/>
              </a:rPr>
              <a:t> 3,4,45..</a:t>
            </a:r>
            <a:endParaRPr lang="en-IN" sz="1867" kern="0" dirty="0">
              <a:solidFill>
                <a:srgbClr val="FFFFFF"/>
              </a:solidFill>
              <a:latin typeface="Arial" panose="020B0604020202020204" pitchFamily="34" charset="0"/>
              <a:ea typeface="Arial" panose="020B0604020202020204" pitchFamily="34" charset="0"/>
              <a:cs typeface="Arial"/>
              <a:sym typeface="Arial"/>
            </a:endParaRPr>
          </a:p>
        </p:txBody>
      </p:sp>
      <p:sp>
        <p:nvSpPr>
          <p:cNvPr id="13" name="TextBox 12">
            <a:extLst>
              <a:ext uri="{FF2B5EF4-FFF2-40B4-BE49-F238E27FC236}">
                <a16:creationId xmlns:a16="http://schemas.microsoft.com/office/drawing/2014/main" id="{75019894-E15C-49E0-81D8-B656EFF6DE10}"/>
              </a:ext>
            </a:extLst>
          </p:cNvPr>
          <p:cNvSpPr txBox="1"/>
          <p:nvPr/>
        </p:nvSpPr>
        <p:spPr>
          <a:xfrm>
            <a:off x="2329296" y="4618859"/>
            <a:ext cx="7214755" cy="200554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609585" defTabSz="1219170">
              <a:lnSpc>
                <a:spcPct val="135000"/>
              </a:lnSpc>
              <a:buClr>
                <a:srgbClr val="000000"/>
              </a:buClr>
            </a:pP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a:solidFill>
                  <a:srgbClr val="C586C0"/>
                </a:solidFill>
                <a:latin typeface="Courier New" panose="02070309020205020404" pitchFamily="49" charset="0"/>
                <a:ea typeface="Courier New" panose="02070309020205020404" pitchFamily="49" charset="0"/>
                <a:sym typeface="Arial"/>
              </a:rPr>
              <a:t>if</a:t>
            </a: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a:solidFill>
                  <a:srgbClr val="DCDCAA"/>
                </a:solidFill>
                <a:latin typeface="Courier New" panose="02070309020205020404" pitchFamily="49" charset="0"/>
                <a:ea typeface="Courier New" panose="02070309020205020404" pitchFamily="49" charset="0"/>
                <a:sym typeface="Arial"/>
              </a:rPr>
              <a:t>count</a:t>
            </a:r>
            <a:r>
              <a:rPr lang="en-IN" sz="1867" kern="0" dirty="0">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9CDCFE"/>
                </a:solidFill>
                <a:latin typeface="Courier New" panose="02070309020205020404" pitchFamily="49" charset="0"/>
                <a:ea typeface="Courier New" panose="02070309020205020404" pitchFamily="49" charset="0"/>
                <a:sym typeface="Arial"/>
              </a:rPr>
              <a:t>i</a:t>
            </a:r>
            <a:r>
              <a:rPr lang="en-IN" sz="1867" kern="0" dirty="0" err="1">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DCDCAA"/>
                </a:solidFill>
                <a:latin typeface="Courier New" panose="02070309020205020404" pitchFamily="49" charset="0"/>
                <a:ea typeface="Courier New" panose="02070309020205020404" pitchFamily="49" charset="0"/>
                <a:sym typeface="Arial"/>
              </a:rPr>
              <a:t>begin</a:t>
            </a: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err="1">
                <a:solidFill>
                  <a:srgbClr val="9CDCFE"/>
                </a:solidFill>
                <a:latin typeface="Courier New" panose="02070309020205020404" pitchFamily="49" charset="0"/>
                <a:ea typeface="Courier New" panose="02070309020205020404" pitchFamily="49" charset="0"/>
                <a:sym typeface="Arial"/>
              </a:rPr>
              <a:t>i</a:t>
            </a:r>
            <a:r>
              <a:rPr lang="en-IN" sz="1867" kern="0" dirty="0" err="1">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DCDCAA"/>
                </a:solidFill>
                <a:latin typeface="Courier New" panose="02070309020205020404" pitchFamily="49" charset="0"/>
                <a:ea typeface="Courier New" panose="02070309020205020404" pitchFamily="49" charset="0"/>
                <a:sym typeface="Arial"/>
              </a:rPr>
              <a:t>end</a:t>
            </a: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a:solidFill>
                  <a:srgbClr val="CE9178"/>
                </a:solidFill>
                <a:latin typeface="Courier New" panose="02070309020205020404" pitchFamily="49" charset="0"/>
                <a:ea typeface="Courier New" panose="02070309020205020404" pitchFamily="49" charset="0"/>
                <a:sym typeface="Arial"/>
              </a:rPr>
              <a:t>'-'</a:t>
            </a:r>
            <a:r>
              <a:rPr lang="en-IN" sz="1867" kern="0" dirty="0">
                <a:solidFill>
                  <a:srgbClr val="D4D4D4"/>
                </a:solidFill>
                <a:latin typeface="Courier New" panose="02070309020205020404" pitchFamily="49" charset="0"/>
                <a:ea typeface="Courier New" panose="02070309020205020404" pitchFamily="49" charset="0"/>
                <a:sym typeface="Arial"/>
              </a:rPr>
              <a:t>) == </a:t>
            </a:r>
            <a:r>
              <a:rPr lang="en-IN" sz="1867" kern="0" dirty="0">
                <a:solidFill>
                  <a:srgbClr val="B5CEA8"/>
                </a:solidFill>
                <a:latin typeface="Courier New" panose="02070309020205020404" pitchFamily="49" charset="0"/>
                <a:ea typeface="Courier New" panose="02070309020205020404" pitchFamily="49" charset="0"/>
                <a:sym typeface="Arial"/>
              </a:rPr>
              <a:t>0</a:t>
            </a:r>
            <a:r>
              <a:rPr lang="en-IN" sz="1867" kern="0" dirty="0">
                <a:solidFill>
                  <a:srgbClr val="D4D4D4"/>
                </a:solidFill>
                <a:latin typeface="Courier New" panose="02070309020205020404" pitchFamily="49" charset="0"/>
                <a:ea typeface="Courier New" panose="02070309020205020404" pitchFamily="49" charset="0"/>
                <a:sym typeface="Arial"/>
              </a:rPr>
              <a:t>)</a:t>
            </a:r>
            <a:endParaRPr lang="en-IN" sz="2133"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867" kern="0" dirty="0">
                <a:solidFill>
                  <a:srgbClr val="D4D4D4"/>
                </a:solidFill>
                <a:latin typeface="Courier New" panose="02070309020205020404" pitchFamily="49" charset="0"/>
                <a:ea typeface="Courier New" panose="02070309020205020404" pitchFamily="49" charset="0"/>
                <a:sym typeface="Arial"/>
              </a:rPr>
              <a:t>       {</a:t>
            </a:r>
            <a:endParaRPr lang="en-IN" sz="2133"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a:solidFill>
                  <a:srgbClr val="569CD6"/>
                </a:solidFill>
                <a:latin typeface="Courier New" panose="02070309020205020404" pitchFamily="49" charset="0"/>
                <a:ea typeface="Courier New" panose="02070309020205020404" pitchFamily="49" charset="0"/>
                <a:sym typeface="Arial"/>
              </a:rPr>
              <a:t>int</a:t>
            </a: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a:solidFill>
                  <a:srgbClr val="9CDCFE"/>
                </a:solidFill>
                <a:latin typeface="Courier New" panose="02070309020205020404" pitchFamily="49" charset="0"/>
                <a:ea typeface="Courier New" panose="02070309020205020404" pitchFamily="49" charset="0"/>
                <a:sym typeface="Arial"/>
              </a:rPr>
              <a:t>temp</a:t>
            </a:r>
            <a:r>
              <a:rPr lang="en-IN" sz="1867" kern="0" dirty="0">
                <a:solidFill>
                  <a:srgbClr val="D4D4D4"/>
                </a:solidFill>
                <a:latin typeface="Courier New" panose="02070309020205020404" pitchFamily="49" charset="0"/>
                <a:ea typeface="Courier New" panose="02070309020205020404" pitchFamily="49" charset="0"/>
                <a:sym typeface="Arial"/>
              </a:rPr>
              <a:t> = </a:t>
            </a:r>
            <a:r>
              <a:rPr lang="en-IN" sz="1867" kern="0" dirty="0" err="1">
                <a:solidFill>
                  <a:srgbClr val="DCDCAA"/>
                </a:solidFill>
                <a:latin typeface="Courier New" panose="02070309020205020404" pitchFamily="49" charset="0"/>
                <a:ea typeface="Courier New" panose="02070309020205020404" pitchFamily="49" charset="0"/>
                <a:sym typeface="Arial"/>
              </a:rPr>
              <a:t>atoi</a:t>
            </a:r>
            <a:r>
              <a:rPr lang="en-IN" sz="1867" kern="0" dirty="0">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9CDCFE"/>
                </a:solidFill>
                <a:latin typeface="Courier New" panose="02070309020205020404" pitchFamily="49" charset="0"/>
                <a:ea typeface="Courier New" panose="02070309020205020404" pitchFamily="49" charset="0"/>
                <a:sym typeface="Arial"/>
              </a:rPr>
              <a:t>i</a:t>
            </a:r>
            <a:r>
              <a:rPr lang="en-IN" sz="1867" kern="0" dirty="0" err="1">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DCDCAA"/>
                </a:solidFill>
                <a:latin typeface="Courier New" panose="02070309020205020404" pitchFamily="49" charset="0"/>
                <a:ea typeface="Courier New" panose="02070309020205020404" pitchFamily="49" charset="0"/>
                <a:sym typeface="Arial"/>
              </a:rPr>
              <a:t>c_str</a:t>
            </a:r>
            <a:r>
              <a:rPr lang="en-IN" sz="1867" kern="0" dirty="0">
                <a:solidFill>
                  <a:srgbClr val="D4D4D4"/>
                </a:solidFill>
                <a:latin typeface="Courier New" panose="02070309020205020404" pitchFamily="49" charset="0"/>
                <a:ea typeface="Courier New" panose="02070309020205020404" pitchFamily="49" charset="0"/>
                <a:sym typeface="Arial"/>
              </a:rPr>
              <a:t>());</a:t>
            </a:r>
            <a:endParaRPr lang="en-IN" sz="2133"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867" kern="0" dirty="0">
                <a:solidFill>
                  <a:srgbClr val="D4D4D4"/>
                </a:solidFill>
                <a:latin typeface="Courier New" panose="02070309020205020404" pitchFamily="49" charset="0"/>
                <a:ea typeface="Courier New" panose="02070309020205020404" pitchFamily="49" charset="0"/>
                <a:sym typeface="Arial"/>
              </a:rPr>
              <a:t>           </a:t>
            </a:r>
            <a:r>
              <a:rPr lang="en-IN" sz="1867" kern="0" dirty="0" err="1">
                <a:solidFill>
                  <a:srgbClr val="9CDCFE"/>
                </a:solidFill>
                <a:latin typeface="Courier New" panose="02070309020205020404" pitchFamily="49" charset="0"/>
                <a:ea typeface="Courier New" panose="02070309020205020404" pitchFamily="49" charset="0"/>
                <a:sym typeface="Arial"/>
              </a:rPr>
              <a:t>fieldNumbers</a:t>
            </a:r>
            <a:r>
              <a:rPr lang="en-IN" sz="1867" kern="0" dirty="0" err="1">
                <a:solidFill>
                  <a:srgbClr val="D4D4D4"/>
                </a:solidFill>
                <a:latin typeface="Courier New" panose="02070309020205020404" pitchFamily="49" charset="0"/>
                <a:ea typeface="Courier New" panose="02070309020205020404" pitchFamily="49" charset="0"/>
                <a:sym typeface="Arial"/>
              </a:rPr>
              <a:t>.</a:t>
            </a:r>
            <a:r>
              <a:rPr lang="en-IN" sz="1867" kern="0" dirty="0" err="1">
                <a:solidFill>
                  <a:srgbClr val="DCDCAA"/>
                </a:solidFill>
                <a:latin typeface="Courier New" panose="02070309020205020404" pitchFamily="49" charset="0"/>
                <a:ea typeface="Courier New" panose="02070309020205020404" pitchFamily="49" charset="0"/>
                <a:sym typeface="Arial"/>
              </a:rPr>
              <a:t>insert</a:t>
            </a:r>
            <a:r>
              <a:rPr lang="en-IN" sz="1867" kern="0" dirty="0">
                <a:solidFill>
                  <a:srgbClr val="D4D4D4"/>
                </a:solidFill>
                <a:latin typeface="Courier New" panose="02070309020205020404" pitchFamily="49" charset="0"/>
                <a:ea typeface="Courier New" panose="02070309020205020404" pitchFamily="49" charset="0"/>
                <a:sym typeface="Arial"/>
              </a:rPr>
              <a:t>(</a:t>
            </a:r>
            <a:r>
              <a:rPr lang="en-IN" sz="1867" kern="0" dirty="0">
                <a:solidFill>
                  <a:srgbClr val="9CDCFE"/>
                </a:solidFill>
                <a:latin typeface="Courier New" panose="02070309020205020404" pitchFamily="49" charset="0"/>
                <a:ea typeface="Courier New" panose="02070309020205020404" pitchFamily="49" charset="0"/>
                <a:sym typeface="Arial"/>
              </a:rPr>
              <a:t>temp</a:t>
            </a:r>
            <a:r>
              <a:rPr lang="en-IN" sz="1867" kern="0" dirty="0">
                <a:solidFill>
                  <a:srgbClr val="D4D4D4"/>
                </a:solidFill>
                <a:latin typeface="Courier New" panose="02070309020205020404" pitchFamily="49" charset="0"/>
                <a:ea typeface="Courier New" panose="02070309020205020404" pitchFamily="49" charset="0"/>
                <a:sym typeface="Arial"/>
              </a:rPr>
              <a:t>);</a:t>
            </a:r>
            <a:endParaRPr lang="en-IN" sz="2133"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867" kern="0" dirty="0">
                <a:solidFill>
                  <a:srgbClr val="D4D4D4"/>
                </a:solidFill>
                <a:latin typeface="Courier New" panose="02070309020205020404" pitchFamily="49" charset="0"/>
                <a:ea typeface="Courier New" panose="02070309020205020404" pitchFamily="49" charset="0"/>
                <a:sym typeface="Arial"/>
              </a:rPr>
              <a:t>       }</a:t>
            </a:r>
            <a:endParaRPr lang="en-IN" sz="2133" kern="0" dirty="0">
              <a:solidFill>
                <a:srgbClr val="FFFFFF"/>
              </a:solidFill>
              <a:latin typeface="Arial" panose="020B0604020202020204" pitchFamily="34" charset="0"/>
              <a:ea typeface="Arial" panose="020B0604020202020204" pitchFamily="34" charset="0"/>
              <a:sym typeface="Arial"/>
            </a:endParaRPr>
          </a:p>
        </p:txBody>
      </p:sp>
      <p:pic>
        <p:nvPicPr>
          <p:cNvPr id="3" name="slide-16">
            <a:hlinkClick r:id="" action="ppaction://media"/>
            <a:extLst>
              <a:ext uri="{FF2B5EF4-FFF2-40B4-BE49-F238E27FC236}">
                <a16:creationId xmlns:a16="http://schemas.microsoft.com/office/drawing/2014/main" id="{FCDFECB4-85C0-403B-B0D8-F60A114272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6883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55E421-3E5B-4867-8438-88DAE36F66C3}"/>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17</a:t>
            </a:fld>
            <a:endParaRPr lang="en" kern="0">
              <a:solidFill>
                <a:srgbClr val="1781A1"/>
              </a:solidFill>
            </a:endParaRPr>
          </a:p>
        </p:txBody>
      </p:sp>
      <p:sp>
        <p:nvSpPr>
          <p:cNvPr id="4" name="TextBox 3">
            <a:extLst>
              <a:ext uri="{FF2B5EF4-FFF2-40B4-BE49-F238E27FC236}">
                <a16:creationId xmlns:a16="http://schemas.microsoft.com/office/drawing/2014/main" id="{21789A96-2ADF-4776-95F1-E8922456634C}"/>
              </a:ext>
            </a:extLst>
          </p:cNvPr>
          <p:cNvSpPr txBox="1"/>
          <p:nvPr/>
        </p:nvSpPr>
        <p:spPr>
          <a:xfrm>
            <a:off x="450274" y="156644"/>
            <a:ext cx="6948053" cy="1130631"/>
          </a:xfrm>
          <a:prstGeom prst="rect">
            <a:avLst/>
          </a:prstGeom>
          <a:noFill/>
        </p:spPr>
        <p:txBody>
          <a:bodyPr wrap="square">
            <a:spAutoFit/>
          </a:bodyPr>
          <a:lstStyle/>
          <a:p>
            <a:pPr marL="457189" indent="-457189" defTabSz="1219170">
              <a:lnSpc>
                <a:spcPct val="115000"/>
              </a:lnSpc>
              <a:buClr>
                <a:srgbClr val="000000"/>
              </a:buClr>
              <a:buFont typeface="Arial" panose="020B0604020202020204" pitchFamily="34" charset="0"/>
              <a:buChar char="●"/>
            </a:pPr>
            <a:r>
              <a:rPr lang="en-IN" sz="2133" i="1" u="sng" kern="0" dirty="0">
                <a:solidFill>
                  <a:srgbClr val="000000"/>
                </a:solidFill>
                <a:latin typeface="Arial" panose="020B0604020202020204" pitchFamily="34" charset="0"/>
                <a:ea typeface="Arial" panose="020B0604020202020204" pitchFamily="34" charset="0"/>
                <a:cs typeface="Arial"/>
                <a:sym typeface="Arial"/>
              </a:rPr>
              <a:t>Range value which start with hyphen at the start</a:t>
            </a:r>
          </a:p>
          <a:p>
            <a:pPr marL="609585"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Like -5, -7 ,- 10 etc</a:t>
            </a:r>
          </a:p>
          <a:p>
            <a:pPr marL="609585"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 -5 basically means 1,2,3,4,5</a:t>
            </a:r>
          </a:p>
        </p:txBody>
      </p:sp>
      <p:sp>
        <p:nvSpPr>
          <p:cNvPr id="6" name="TextBox 5">
            <a:extLst>
              <a:ext uri="{FF2B5EF4-FFF2-40B4-BE49-F238E27FC236}">
                <a16:creationId xmlns:a16="http://schemas.microsoft.com/office/drawing/2014/main" id="{97A10CA1-2F9E-44FD-91BE-4A5CA2F2A1C2}"/>
              </a:ext>
            </a:extLst>
          </p:cNvPr>
          <p:cNvSpPr txBox="1"/>
          <p:nvPr/>
        </p:nvSpPr>
        <p:spPr>
          <a:xfrm>
            <a:off x="5456036" y="624840"/>
            <a:ext cx="6532597" cy="228094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609585" defTabSz="1219170">
              <a:lnSpc>
                <a:spcPct val="135000"/>
              </a:lnSpc>
              <a:buClr>
                <a:srgbClr val="000000"/>
              </a:buClr>
            </a:pPr>
            <a:r>
              <a:rPr lang="en-IN" sz="1467" kern="0" dirty="0">
                <a:solidFill>
                  <a:srgbClr val="C586C0"/>
                </a:solidFill>
                <a:latin typeface="Courier New" panose="02070309020205020404" pitchFamily="49" charset="0"/>
                <a:ea typeface="Courier New" panose="02070309020205020404" pitchFamily="49" charset="0"/>
                <a:sym typeface="Arial"/>
              </a:rPr>
              <a:t>if</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begin</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a:solidFill>
                  <a:srgbClr val="CE9178"/>
                </a:solidFill>
                <a:latin typeface="Courier New" panose="02070309020205020404" pitchFamily="49" charset="0"/>
                <a:ea typeface="Courier New" panose="02070309020205020404" pitchFamily="49" charset="0"/>
                <a:sym typeface="Arial"/>
              </a:rPr>
              <a:t>'-'</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600" kern="0" dirty="0">
                <a:solidFill>
                  <a:srgbClr val="FFFFFF"/>
                </a:solidFill>
                <a:latin typeface="Arial" panose="020B0604020202020204" pitchFamily="34" charset="0"/>
                <a:ea typeface="Arial" panose="020B0604020202020204" pitchFamily="34" charset="0"/>
                <a:sym typeface="Arial"/>
              </a:rPr>
              <a:t> </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erase</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begin</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temp</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err="1">
                <a:solidFill>
                  <a:srgbClr val="DCDCAA"/>
                </a:solidFill>
                <a:latin typeface="Courier New" panose="02070309020205020404" pitchFamily="49" charset="0"/>
                <a:ea typeface="Courier New" panose="02070309020205020404" pitchFamily="49" charset="0"/>
                <a:sym typeface="Arial"/>
              </a:rPr>
              <a:t>atoi</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c_str</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Courier New" panose="02070309020205020404" pitchFamily="49" charset="0"/>
              <a:sym typeface="Arial"/>
            </a:endParaRPr>
          </a:p>
          <a:p>
            <a:pPr marL="609585" defTabSz="1219170">
              <a:lnSpc>
                <a:spcPct val="135000"/>
              </a:lnSpc>
              <a:buClr>
                <a:srgbClr val="000000"/>
              </a:buClr>
            </a:pPr>
            <a:r>
              <a:rPr lang="en-IN" sz="1600" kern="0" dirty="0">
                <a:solidFill>
                  <a:srgbClr val="C586C0"/>
                </a:solidFill>
                <a:latin typeface="Arial" panose="020B0604020202020204" pitchFamily="34" charset="0"/>
                <a:ea typeface="Courier New" panose="02070309020205020404" pitchFamily="49" charset="0"/>
                <a:sym typeface="Arial"/>
              </a:rPr>
              <a:t>	                   </a:t>
            </a:r>
            <a:r>
              <a:rPr lang="en-IN" sz="1467" kern="0" dirty="0">
                <a:solidFill>
                  <a:srgbClr val="C586C0"/>
                </a:solidFill>
                <a:latin typeface="Courier New" panose="02070309020205020404" pitchFamily="49" charset="0"/>
                <a:ea typeface="Courier New" panose="02070309020205020404" pitchFamily="49" charset="0"/>
                <a:sym typeface="Arial"/>
              </a:rPr>
              <a:t>for</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a:solidFill>
                  <a:srgbClr val="B5CEA8"/>
                </a:solidFill>
                <a:latin typeface="Courier New" panose="02070309020205020404" pitchFamily="49" charset="0"/>
                <a:ea typeface="Courier New" panose="02070309020205020404" pitchFamily="49" charset="0"/>
                <a:sym typeface="Arial"/>
              </a:rPr>
              <a:t>1</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4D4D4"/>
                </a:solidFill>
                <a:latin typeface="Courier New" panose="02070309020205020404" pitchFamily="49" charset="0"/>
                <a:ea typeface="Courier New" panose="02070309020205020404" pitchFamily="49" charset="0"/>
                <a:sym typeface="Arial"/>
              </a:rPr>
              <a:t> &lt;= </a:t>
            </a:r>
            <a:r>
              <a:rPr lang="en-IN" sz="1467" kern="0" dirty="0">
                <a:solidFill>
                  <a:srgbClr val="9CDCFE"/>
                </a:solidFill>
                <a:latin typeface="Courier New" panose="02070309020205020404" pitchFamily="49" charset="0"/>
                <a:ea typeface="Courier New" panose="02070309020205020404" pitchFamily="49" charset="0"/>
                <a:sym typeface="Arial"/>
              </a:rPr>
              <a:t>temp</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600" kern="0" dirty="0">
                <a:solidFill>
                  <a:srgbClr val="FFFFFF"/>
                </a:solidFill>
                <a:latin typeface="Arial" panose="020B0604020202020204" pitchFamily="34" charset="0"/>
                <a:ea typeface="Arial" panose="020B0604020202020204" pitchFamily="34" charset="0"/>
                <a:sym typeface="Arial"/>
              </a:rPr>
              <a:t> </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fieldNumbers</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insert</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defTabSz="1219170">
              <a:lnSpc>
                <a:spcPct val="135000"/>
              </a:lnSpc>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p:txBody>
      </p:sp>
      <p:sp>
        <p:nvSpPr>
          <p:cNvPr id="8" name="TextBox 7">
            <a:extLst>
              <a:ext uri="{FF2B5EF4-FFF2-40B4-BE49-F238E27FC236}">
                <a16:creationId xmlns:a16="http://schemas.microsoft.com/office/drawing/2014/main" id="{BAC72CE5-BA6C-4367-B62D-14B71F2CEEB0}"/>
              </a:ext>
            </a:extLst>
          </p:cNvPr>
          <p:cNvSpPr txBox="1"/>
          <p:nvPr/>
        </p:nvSpPr>
        <p:spPr>
          <a:xfrm>
            <a:off x="450273" y="3429000"/>
            <a:ext cx="6532596" cy="1791452"/>
          </a:xfrm>
          <a:prstGeom prst="rect">
            <a:avLst/>
          </a:prstGeom>
          <a:noFill/>
        </p:spPr>
        <p:txBody>
          <a:bodyPr wrap="square">
            <a:spAutoFit/>
          </a:bodyPr>
          <a:lstStyle/>
          <a:p>
            <a:pPr marL="457189" indent="-457189" defTabSz="1219170">
              <a:lnSpc>
                <a:spcPct val="115000"/>
              </a:lnSpc>
              <a:buClr>
                <a:srgbClr val="000000"/>
              </a:buClr>
              <a:buFont typeface="Arial" panose="020B0604020202020204" pitchFamily="34" charset="0"/>
              <a:buChar char="●"/>
            </a:pPr>
            <a:r>
              <a:rPr lang="en-IN" sz="2133" i="1" u="sng" kern="0" dirty="0">
                <a:solidFill>
                  <a:srgbClr val="000000"/>
                </a:solidFill>
                <a:latin typeface="Arial" panose="020B0604020202020204" pitchFamily="34" charset="0"/>
                <a:ea typeface="Arial" panose="020B0604020202020204" pitchFamily="34" charset="0"/>
                <a:cs typeface="Arial"/>
                <a:sym typeface="Arial"/>
              </a:rPr>
              <a:t>Range with end with hyphen like</a:t>
            </a:r>
          </a:p>
          <a:p>
            <a:pPr marL="1219170"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4-,5- ...etc</a:t>
            </a:r>
          </a:p>
          <a:p>
            <a:pPr marL="1219170"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4- mean 4,5,6,7,...... till the end of the column</a:t>
            </a:r>
          </a:p>
          <a:p>
            <a:pPr marL="1219170"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 Here  </a:t>
            </a:r>
            <a:r>
              <a:rPr lang="en-IN" sz="1867" kern="0" dirty="0" err="1">
                <a:solidFill>
                  <a:srgbClr val="FFFFFF"/>
                </a:solidFill>
                <a:latin typeface="Arial" panose="020B0604020202020204" pitchFamily="34" charset="0"/>
                <a:ea typeface="Arial" panose="020B0604020202020204" pitchFamily="34" charset="0"/>
                <a:cs typeface="Arial"/>
                <a:sym typeface="Arial"/>
              </a:rPr>
              <a:t>maxLength</a:t>
            </a:r>
            <a:r>
              <a:rPr lang="en-IN" sz="1867" kern="0" dirty="0">
                <a:solidFill>
                  <a:srgbClr val="FFFFFF"/>
                </a:solidFill>
                <a:latin typeface="Arial" panose="020B0604020202020204" pitchFamily="34" charset="0"/>
                <a:ea typeface="Arial" panose="020B0604020202020204" pitchFamily="34" charset="0"/>
                <a:cs typeface="Arial"/>
                <a:sym typeface="Arial"/>
              </a:rPr>
              <a:t> is the </a:t>
            </a:r>
          </a:p>
          <a:p>
            <a:pPr marL="1219170"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length of the column.</a:t>
            </a:r>
            <a:endParaRPr lang="en-IN" sz="1467" kern="0" dirty="0">
              <a:solidFill>
                <a:srgbClr val="FFFFFF"/>
              </a:solidFill>
              <a:latin typeface="Arial" panose="020B0604020202020204" pitchFamily="34" charset="0"/>
              <a:ea typeface="Arial" panose="020B0604020202020204" pitchFamily="34" charset="0"/>
              <a:cs typeface="Arial"/>
              <a:sym typeface="Arial"/>
            </a:endParaRPr>
          </a:p>
        </p:txBody>
      </p:sp>
      <p:sp>
        <p:nvSpPr>
          <p:cNvPr id="10" name="TextBox 9">
            <a:extLst>
              <a:ext uri="{FF2B5EF4-FFF2-40B4-BE49-F238E27FC236}">
                <a16:creationId xmlns:a16="http://schemas.microsoft.com/office/drawing/2014/main" id="{267B38B9-8ABA-4981-B41C-83375C50F8FD}"/>
              </a:ext>
            </a:extLst>
          </p:cNvPr>
          <p:cNvSpPr txBox="1"/>
          <p:nvPr/>
        </p:nvSpPr>
        <p:spPr>
          <a:xfrm>
            <a:off x="4778671" y="4580095"/>
            <a:ext cx="7209963" cy="206434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1219170" defTabSz="1219170">
              <a:lnSpc>
                <a:spcPct val="135000"/>
              </a:lnSpc>
              <a:buClr>
                <a:srgbClr val="000000"/>
              </a:buClr>
            </a:pP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err="1">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DCDCAA"/>
                </a:solidFill>
                <a:latin typeface="Courier New" panose="02070309020205020404" pitchFamily="49" charset="0"/>
                <a:ea typeface="Courier New" panose="02070309020205020404" pitchFamily="49" charset="0"/>
                <a:sym typeface="Arial"/>
              </a:rPr>
              <a:t>pop_back</a:t>
            </a:r>
            <a:r>
              <a:rPr lang="en-IN" sz="1600" kern="0" dirty="0">
                <a:solidFill>
                  <a:srgbClr val="D4D4D4"/>
                </a:solidFill>
                <a:latin typeface="Courier New" panose="02070309020205020404" pitchFamily="49" charset="0"/>
                <a:ea typeface="Courier New" panose="02070309020205020404" pitchFamily="49" charset="0"/>
                <a:sym typeface="Arial"/>
              </a:rPr>
              <a:t>();</a:t>
            </a:r>
          </a:p>
          <a:p>
            <a:pPr marL="1219170" defTabSz="1219170">
              <a:lnSpc>
                <a:spcPct val="135000"/>
              </a:lnSpc>
              <a:buClr>
                <a:srgbClr val="000000"/>
              </a:buClr>
            </a:pPr>
            <a:r>
              <a:rPr lang="en-IN" sz="1600" kern="0" dirty="0">
                <a:solidFill>
                  <a:srgbClr val="569CD6"/>
                </a:solidFill>
                <a:latin typeface="Courier New" panose="02070309020205020404" pitchFamily="49" charset="0"/>
                <a:ea typeface="Courier New" panose="02070309020205020404" pitchFamily="49" charset="0"/>
                <a:sym typeface="Arial"/>
              </a:rPr>
              <a:t>int</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a:solidFill>
                  <a:srgbClr val="9CDCFE"/>
                </a:solidFill>
                <a:latin typeface="Courier New" panose="02070309020205020404" pitchFamily="49" charset="0"/>
                <a:ea typeface="Courier New" panose="02070309020205020404" pitchFamily="49" charset="0"/>
                <a:sym typeface="Arial"/>
              </a:rPr>
              <a:t>temp</a:t>
            </a:r>
            <a:r>
              <a:rPr lang="en-IN" sz="1600" kern="0" dirty="0">
                <a:solidFill>
                  <a:srgbClr val="D4D4D4"/>
                </a:solidFill>
                <a:latin typeface="Courier New" panose="02070309020205020404" pitchFamily="49" charset="0"/>
                <a:ea typeface="Courier New" panose="02070309020205020404" pitchFamily="49" charset="0"/>
                <a:sym typeface="Arial"/>
              </a:rPr>
              <a:t> = </a:t>
            </a:r>
            <a:r>
              <a:rPr lang="en-IN" sz="1600" kern="0" dirty="0" err="1">
                <a:solidFill>
                  <a:srgbClr val="DCDCAA"/>
                </a:solidFill>
                <a:latin typeface="Courier New" panose="02070309020205020404" pitchFamily="49" charset="0"/>
                <a:ea typeface="Courier New" panose="02070309020205020404" pitchFamily="49" charset="0"/>
                <a:sym typeface="Arial"/>
              </a:rPr>
              <a:t>atoi</a:t>
            </a:r>
            <a:r>
              <a:rPr lang="en-IN" sz="1600" kern="0" dirty="0">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err="1">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DCDCAA"/>
                </a:solidFill>
                <a:latin typeface="Courier New" panose="02070309020205020404" pitchFamily="49" charset="0"/>
                <a:ea typeface="Courier New" panose="02070309020205020404" pitchFamily="49" charset="0"/>
                <a:sym typeface="Arial"/>
              </a:rPr>
              <a:t>c_str</a:t>
            </a:r>
            <a:r>
              <a:rPr lang="en-IN" sz="1600" kern="0" dirty="0">
                <a:solidFill>
                  <a:srgbClr val="D4D4D4"/>
                </a:solidFill>
                <a:latin typeface="Courier New" panose="02070309020205020404" pitchFamily="49" charset="0"/>
                <a:ea typeface="Courier New" panose="02070309020205020404" pitchFamily="49" charset="0"/>
                <a:sym typeface="Arial"/>
              </a:rPr>
              <a:t>());</a:t>
            </a:r>
            <a:endParaRPr lang="en-IN" sz="1867" kern="0" dirty="0">
              <a:solidFill>
                <a:srgbClr val="FFFFFF"/>
              </a:solidFill>
              <a:latin typeface="Arial" panose="020B0604020202020204" pitchFamily="34" charset="0"/>
              <a:ea typeface="Arial" panose="020B0604020202020204" pitchFamily="34" charset="0"/>
              <a:sym typeface="Arial"/>
            </a:endParaRPr>
          </a:p>
          <a:p>
            <a:pPr marL="1219170" defTabSz="1219170">
              <a:lnSpc>
                <a:spcPct val="135000"/>
              </a:lnSpc>
              <a:buClr>
                <a:srgbClr val="000000"/>
              </a:buClr>
            </a:pPr>
            <a:r>
              <a:rPr lang="en-IN" sz="1600" kern="0" dirty="0" err="1">
                <a:solidFill>
                  <a:srgbClr val="9CDCFE"/>
                </a:solidFill>
                <a:latin typeface="Courier New" panose="02070309020205020404" pitchFamily="49" charset="0"/>
                <a:ea typeface="Courier New" panose="02070309020205020404" pitchFamily="49" charset="0"/>
                <a:sym typeface="Arial"/>
              </a:rPr>
              <a:t>minField</a:t>
            </a:r>
            <a:r>
              <a:rPr lang="en-IN" sz="1600" kern="0" dirty="0">
                <a:solidFill>
                  <a:srgbClr val="D4D4D4"/>
                </a:solidFill>
                <a:latin typeface="Courier New" panose="02070309020205020404" pitchFamily="49" charset="0"/>
                <a:ea typeface="Courier New" panose="02070309020205020404" pitchFamily="49" charset="0"/>
                <a:sym typeface="Arial"/>
              </a:rPr>
              <a:t> = </a:t>
            </a:r>
            <a:r>
              <a:rPr lang="en-IN" sz="1600" kern="0" dirty="0">
                <a:solidFill>
                  <a:srgbClr val="DCDCAA"/>
                </a:solidFill>
                <a:latin typeface="Courier New" panose="02070309020205020404" pitchFamily="49" charset="0"/>
                <a:ea typeface="Courier New" panose="02070309020205020404" pitchFamily="49" charset="0"/>
                <a:sym typeface="Arial"/>
              </a:rPr>
              <a:t>min</a:t>
            </a:r>
            <a:r>
              <a:rPr lang="en-IN" sz="1600" kern="0" dirty="0">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9CDCFE"/>
                </a:solidFill>
                <a:latin typeface="Courier New" panose="02070309020205020404" pitchFamily="49" charset="0"/>
                <a:ea typeface="Courier New" panose="02070309020205020404" pitchFamily="49" charset="0"/>
                <a:sym typeface="Arial"/>
              </a:rPr>
              <a:t>minField</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a:solidFill>
                  <a:srgbClr val="9CDCFE"/>
                </a:solidFill>
                <a:latin typeface="Courier New" panose="02070309020205020404" pitchFamily="49" charset="0"/>
                <a:ea typeface="Courier New" panose="02070309020205020404" pitchFamily="49" charset="0"/>
                <a:sym typeface="Arial"/>
              </a:rPr>
              <a:t>temp</a:t>
            </a:r>
            <a:r>
              <a:rPr lang="en-IN" sz="1600" kern="0" dirty="0">
                <a:solidFill>
                  <a:srgbClr val="D4D4D4"/>
                </a:solidFill>
                <a:latin typeface="Courier New" panose="02070309020205020404" pitchFamily="49" charset="0"/>
                <a:ea typeface="Courier New" panose="02070309020205020404" pitchFamily="49" charset="0"/>
                <a:sym typeface="Arial"/>
              </a:rPr>
              <a:t>)</a:t>
            </a:r>
            <a:endParaRPr lang="en-IN" sz="1867" kern="0" dirty="0">
              <a:solidFill>
                <a:srgbClr val="FFFFFF"/>
              </a:solidFill>
              <a:latin typeface="Arial" panose="020B0604020202020204" pitchFamily="34" charset="0"/>
              <a:ea typeface="Arial" panose="020B0604020202020204" pitchFamily="34" charset="0"/>
              <a:sym typeface="Arial"/>
            </a:endParaRPr>
          </a:p>
          <a:p>
            <a:pPr indent="609585" defTabSz="1219170">
              <a:lnSpc>
                <a:spcPct val="135000"/>
              </a:lnSpc>
              <a:buClr>
                <a:srgbClr val="000000"/>
              </a:buClr>
            </a:pPr>
            <a:r>
              <a:rPr lang="en-IN" sz="1600" kern="0" dirty="0">
                <a:solidFill>
                  <a:srgbClr val="C586C0"/>
                </a:solidFill>
                <a:latin typeface="Courier New" panose="02070309020205020404" pitchFamily="49" charset="0"/>
                <a:ea typeface="Courier New" panose="02070309020205020404" pitchFamily="49" charset="0"/>
                <a:sym typeface="Arial"/>
              </a:rPr>
              <a:t>for</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a:solidFill>
                  <a:srgbClr val="569CD6"/>
                </a:solidFill>
                <a:latin typeface="Courier New" panose="02070309020205020404" pitchFamily="49" charset="0"/>
                <a:ea typeface="Courier New" panose="02070309020205020404" pitchFamily="49" charset="0"/>
                <a:sym typeface="Arial"/>
              </a:rPr>
              <a:t>int</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a:solidFill>
                  <a:srgbClr val="D4D4D4"/>
                </a:solidFill>
                <a:latin typeface="Courier New" panose="02070309020205020404" pitchFamily="49" charset="0"/>
                <a:ea typeface="Courier New" panose="02070309020205020404" pitchFamily="49" charset="0"/>
                <a:sym typeface="Arial"/>
              </a:rPr>
              <a:t> = </a:t>
            </a:r>
            <a:r>
              <a:rPr lang="en-IN" sz="1600" kern="0" dirty="0" err="1">
                <a:solidFill>
                  <a:srgbClr val="9CDCFE"/>
                </a:solidFill>
                <a:latin typeface="Courier New" panose="02070309020205020404" pitchFamily="49" charset="0"/>
                <a:ea typeface="Courier New" panose="02070309020205020404" pitchFamily="49" charset="0"/>
                <a:sym typeface="Arial"/>
              </a:rPr>
              <a:t>minField</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a:solidFill>
                  <a:srgbClr val="D4D4D4"/>
                </a:solidFill>
                <a:latin typeface="Courier New" panose="02070309020205020404" pitchFamily="49" charset="0"/>
                <a:ea typeface="Courier New" panose="02070309020205020404" pitchFamily="49" charset="0"/>
                <a:sym typeface="Arial"/>
              </a:rPr>
              <a:t> &lt;= </a:t>
            </a:r>
            <a:r>
              <a:rPr lang="en-IN" sz="1600" kern="0" dirty="0" err="1">
                <a:solidFill>
                  <a:srgbClr val="9CDCFE"/>
                </a:solidFill>
                <a:latin typeface="Courier New" panose="02070309020205020404" pitchFamily="49" charset="0"/>
                <a:ea typeface="Courier New" panose="02070309020205020404" pitchFamily="49" charset="0"/>
                <a:sym typeface="Arial"/>
              </a:rPr>
              <a:t>maxLength</a:t>
            </a: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a:solidFill>
                  <a:srgbClr val="D4D4D4"/>
                </a:solidFill>
                <a:latin typeface="Courier New" panose="02070309020205020404" pitchFamily="49" charset="0"/>
                <a:ea typeface="Courier New" panose="02070309020205020404" pitchFamily="49" charset="0"/>
                <a:sym typeface="Arial"/>
              </a:rPr>
              <a:t>++){</a:t>
            </a:r>
            <a:endParaRPr lang="en-IN" sz="1867" kern="0" dirty="0">
              <a:solidFill>
                <a:srgbClr val="FFFFFF"/>
              </a:solidFill>
              <a:latin typeface="Arial" panose="020B0604020202020204" pitchFamily="34" charset="0"/>
              <a:ea typeface="Arial" panose="020B0604020202020204" pitchFamily="34" charset="0"/>
              <a:sym typeface="Arial"/>
            </a:endParaRPr>
          </a:p>
          <a:p>
            <a:pPr defTabSz="1219170">
              <a:lnSpc>
                <a:spcPct val="135000"/>
              </a:lnSpc>
              <a:buClr>
                <a:srgbClr val="000000"/>
              </a:buClr>
            </a:pPr>
            <a:r>
              <a:rPr lang="en-IN" sz="1600" kern="0" dirty="0">
                <a:solidFill>
                  <a:srgbClr val="D4D4D4"/>
                </a:solidFill>
                <a:latin typeface="Courier New" panose="02070309020205020404" pitchFamily="49" charset="0"/>
                <a:ea typeface="Courier New" panose="02070309020205020404" pitchFamily="49" charset="0"/>
                <a:sym typeface="Arial"/>
              </a:rPr>
              <a:t>      	 </a:t>
            </a:r>
            <a:r>
              <a:rPr lang="en-IN" sz="1600" kern="0" dirty="0" err="1">
                <a:solidFill>
                  <a:srgbClr val="9CDCFE"/>
                </a:solidFill>
                <a:latin typeface="Courier New" panose="02070309020205020404" pitchFamily="49" charset="0"/>
                <a:ea typeface="Courier New" panose="02070309020205020404" pitchFamily="49" charset="0"/>
                <a:sym typeface="Arial"/>
              </a:rPr>
              <a:t>fieldNumbers</a:t>
            </a:r>
            <a:r>
              <a:rPr lang="en-IN" sz="1600" kern="0" dirty="0" err="1">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DCDCAA"/>
                </a:solidFill>
                <a:latin typeface="Courier New" panose="02070309020205020404" pitchFamily="49" charset="0"/>
                <a:ea typeface="Courier New" panose="02070309020205020404" pitchFamily="49" charset="0"/>
                <a:sym typeface="Arial"/>
              </a:rPr>
              <a:t>insert</a:t>
            </a:r>
            <a:r>
              <a:rPr lang="en-IN" sz="1600" kern="0" dirty="0">
                <a:solidFill>
                  <a:srgbClr val="D4D4D4"/>
                </a:solidFill>
                <a:latin typeface="Courier New" panose="02070309020205020404" pitchFamily="49" charset="0"/>
                <a:ea typeface="Courier New" panose="02070309020205020404" pitchFamily="49" charset="0"/>
                <a:sym typeface="Arial"/>
              </a:rPr>
              <a:t>(</a:t>
            </a:r>
            <a:r>
              <a:rPr lang="en-IN" sz="1600" kern="0" dirty="0" err="1">
                <a:solidFill>
                  <a:srgbClr val="9CDCFE"/>
                </a:solidFill>
                <a:latin typeface="Courier New" panose="02070309020205020404" pitchFamily="49" charset="0"/>
                <a:ea typeface="Courier New" panose="02070309020205020404" pitchFamily="49" charset="0"/>
                <a:sym typeface="Arial"/>
              </a:rPr>
              <a:t>i</a:t>
            </a:r>
            <a:r>
              <a:rPr lang="en-IN" sz="1600" kern="0" dirty="0">
                <a:solidFill>
                  <a:srgbClr val="D4D4D4"/>
                </a:solidFill>
                <a:latin typeface="Courier New" panose="02070309020205020404" pitchFamily="49" charset="0"/>
                <a:ea typeface="Courier New" panose="02070309020205020404" pitchFamily="49" charset="0"/>
                <a:sym typeface="Arial"/>
              </a:rPr>
              <a:t>);</a:t>
            </a:r>
            <a:endParaRPr lang="en-IN" sz="1867" kern="0" dirty="0">
              <a:solidFill>
                <a:srgbClr val="FFFFFF"/>
              </a:solidFill>
              <a:latin typeface="Arial" panose="020B0604020202020204" pitchFamily="34" charset="0"/>
              <a:ea typeface="Arial" panose="020B0604020202020204" pitchFamily="34" charset="0"/>
              <a:sym typeface="Arial"/>
            </a:endParaRPr>
          </a:p>
          <a:p>
            <a:pPr defTabSz="1219170">
              <a:lnSpc>
                <a:spcPct val="135000"/>
              </a:lnSpc>
              <a:buClr>
                <a:srgbClr val="000000"/>
              </a:buClr>
            </a:pPr>
            <a:r>
              <a:rPr lang="en-IN" sz="1600"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a:sym typeface="Arial"/>
            </a:endParaRPr>
          </a:p>
        </p:txBody>
      </p:sp>
      <p:pic>
        <p:nvPicPr>
          <p:cNvPr id="3" name="slide-17">
            <a:hlinkClick r:id="" action="ppaction://media"/>
            <a:extLst>
              <a:ext uri="{FF2B5EF4-FFF2-40B4-BE49-F238E27FC236}">
                <a16:creationId xmlns:a16="http://schemas.microsoft.com/office/drawing/2014/main" id="{46A28DE8-AF65-42FD-B327-0E91BD3C4E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15433" y="3752080"/>
            <a:ext cx="609600" cy="609600"/>
          </a:xfrm>
          <a:prstGeom prst="rect">
            <a:avLst/>
          </a:prstGeom>
        </p:spPr>
      </p:pic>
    </p:spTree>
    <p:extLst>
      <p:ext uri="{BB962C8B-B14F-4D97-AF65-F5344CB8AC3E}">
        <p14:creationId xmlns:p14="http://schemas.microsoft.com/office/powerpoint/2010/main" val="203673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9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13173-4487-49AA-B4AB-7CD489426B2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18</a:t>
            </a:fld>
            <a:endParaRPr lang="en" kern="0">
              <a:solidFill>
                <a:srgbClr val="1781A1"/>
              </a:solidFill>
            </a:endParaRPr>
          </a:p>
        </p:txBody>
      </p:sp>
      <p:sp>
        <p:nvSpPr>
          <p:cNvPr id="4" name="TextBox 3">
            <a:extLst>
              <a:ext uri="{FF2B5EF4-FFF2-40B4-BE49-F238E27FC236}">
                <a16:creationId xmlns:a16="http://schemas.microsoft.com/office/drawing/2014/main" id="{7C9396A0-2368-4C98-A08B-402AEE38745C}"/>
              </a:ext>
            </a:extLst>
          </p:cNvPr>
          <p:cNvSpPr txBox="1"/>
          <p:nvPr/>
        </p:nvSpPr>
        <p:spPr>
          <a:xfrm>
            <a:off x="131619" y="0"/>
            <a:ext cx="6109853" cy="800219"/>
          </a:xfrm>
          <a:prstGeom prst="rect">
            <a:avLst/>
          </a:prstGeom>
          <a:noFill/>
        </p:spPr>
        <p:txBody>
          <a:bodyPr wrap="square">
            <a:spAutoFit/>
          </a:bodyPr>
          <a:lstStyle/>
          <a:p>
            <a:pPr marL="457189" indent="-457189" defTabSz="1219170">
              <a:lnSpc>
                <a:spcPct val="115000"/>
              </a:lnSpc>
              <a:buClr>
                <a:srgbClr val="000000"/>
              </a:buClr>
              <a:buFont typeface="Arial" panose="020B0604020202020204" pitchFamily="34" charset="0"/>
              <a:buChar char="●"/>
            </a:pPr>
            <a:r>
              <a:rPr lang="en-IN" sz="2133" i="1" u="sng" kern="0" dirty="0">
                <a:solidFill>
                  <a:srgbClr val="000000"/>
                </a:solidFill>
                <a:latin typeface="Arial" panose="020B0604020202020204" pitchFamily="34" charset="0"/>
                <a:ea typeface="Arial" panose="020B0604020202020204" pitchFamily="34" charset="0"/>
                <a:cs typeface="Arial"/>
                <a:sym typeface="Arial"/>
              </a:rPr>
              <a:t>Range with hyphen at the middle</a:t>
            </a:r>
          </a:p>
          <a:p>
            <a:pPr marL="1219170" defTabSz="1219170">
              <a:lnSpc>
                <a:spcPct val="115000"/>
              </a:lnSpc>
              <a:buClr>
                <a:srgbClr val="000000"/>
              </a:buClr>
            </a:pPr>
            <a:r>
              <a:rPr lang="en-IN" sz="1867" kern="0" dirty="0">
                <a:solidFill>
                  <a:srgbClr val="FFFFFF"/>
                </a:solidFill>
                <a:latin typeface="Arial" panose="020B0604020202020204" pitchFamily="34" charset="0"/>
                <a:ea typeface="Arial" panose="020B0604020202020204" pitchFamily="34" charset="0"/>
                <a:cs typeface="Arial"/>
                <a:sym typeface="Arial"/>
              </a:rPr>
              <a:t>Like 4-7,3-10…...etc; 4-7 means 4,5,6,7 </a:t>
            </a:r>
          </a:p>
        </p:txBody>
      </p:sp>
      <p:sp>
        <p:nvSpPr>
          <p:cNvPr id="6" name="TextBox 5">
            <a:extLst>
              <a:ext uri="{FF2B5EF4-FFF2-40B4-BE49-F238E27FC236}">
                <a16:creationId xmlns:a16="http://schemas.microsoft.com/office/drawing/2014/main" id="{04FC3253-AB12-4B3C-A0FC-D2BE4B3A2BCB}"/>
              </a:ext>
            </a:extLst>
          </p:cNvPr>
          <p:cNvSpPr txBox="1"/>
          <p:nvPr/>
        </p:nvSpPr>
        <p:spPr>
          <a:xfrm>
            <a:off x="1604901" y="802871"/>
            <a:ext cx="9273143" cy="5962273"/>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609585" indent="609585" defTabSz="1219170">
              <a:buClr>
                <a:srgbClr val="000000"/>
              </a:buClr>
            </a:pPr>
            <a:r>
              <a:rPr lang="en-IN" sz="1467" kern="0" dirty="0">
                <a:solidFill>
                  <a:srgbClr val="4EC9B0"/>
                </a:solidFill>
                <a:latin typeface="Courier New" panose="02070309020205020404" pitchFamily="49" charset="0"/>
                <a:ea typeface="Courier New" panose="02070309020205020404" pitchFamily="49" charset="0"/>
                <a:sym typeface="Arial"/>
              </a:rPr>
              <a:t>string</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firstString</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a:solidFill>
                  <a:srgbClr val="B5CEA8"/>
                </a:solidFill>
                <a:latin typeface="Courier New" panose="02070309020205020404" pitchFamily="49" charset="0"/>
                <a:ea typeface="Courier New" panose="02070309020205020404" pitchFamily="49" charset="0"/>
                <a:sym typeface="Arial"/>
              </a:rPr>
              <a:t>0</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C586C0"/>
                </a:solidFill>
                <a:latin typeface="Courier New" panose="02070309020205020404" pitchFamily="49" charset="0"/>
                <a:ea typeface="Courier New" panose="02070309020205020404" pitchFamily="49" charset="0"/>
                <a:sym typeface="Arial"/>
              </a:rPr>
              <a:t>while</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a:solidFill>
                  <a:srgbClr val="CE9178"/>
                </a:solidFill>
                <a:latin typeface="Courier New" panose="02070309020205020404" pitchFamily="49" charset="0"/>
                <a:ea typeface="Courier New" panose="02070309020205020404" pitchFamily="49" charset="0"/>
                <a:sym typeface="Arial"/>
              </a:rPr>
              <a:t>'-'</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firstString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push_back</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firstNumber</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err="1">
                <a:solidFill>
                  <a:srgbClr val="DCDCAA"/>
                </a:solidFill>
                <a:latin typeface="Courier New" panose="02070309020205020404" pitchFamily="49" charset="0"/>
                <a:ea typeface="Courier New" panose="02070309020205020404" pitchFamily="49" charset="0"/>
                <a:sym typeface="Arial"/>
              </a:rPr>
              <a:t>atoi</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firstString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c_str</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4EC9B0"/>
                </a:solidFill>
                <a:latin typeface="Courier New" panose="02070309020205020404" pitchFamily="49" charset="0"/>
                <a:ea typeface="Courier New" panose="02070309020205020404" pitchFamily="49" charset="0"/>
                <a:sym typeface="Arial"/>
              </a:rPr>
              <a:t>string</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secondString</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C586C0"/>
                </a:solidFill>
                <a:latin typeface="Courier New" panose="02070309020205020404" pitchFamily="49" charset="0"/>
                <a:ea typeface="Courier New" panose="02070309020205020404" pitchFamily="49" charset="0"/>
                <a:sym typeface="Arial"/>
              </a:rPr>
              <a:t>while</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4D4D4"/>
                </a:solidFill>
                <a:latin typeface="Courier New" panose="02070309020205020404" pitchFamily="49" charset="0"/>
                <a:ea typeface="Courier New" panose="02070309020205020404" pitchFamily="49" charset="0"/>
                <a:sym typeface="Arial"/>
              </a:rPr>
              <a:t> &lt; </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size</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secondString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push_back</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i</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CDCAA"/>
                </a:solidFill>
                <a:latin typeface="Courier New" panose="02070309020205020404" pitchFamily="49" charset="0"/>
                <a:ea typeface="Courier New" panose="02070309020205020404" pitchFamily="49" charset="0"/>
                <a:sym typeface="Arial"/>
              </a:rPr>
              <a:t>]</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a</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secondString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erase</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secondString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begin</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secondNumber</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err="1">
                <a:solidFill>
                  <a:srgbClr val="DCDCAA"/>
                </a:solidFill>
                <a:latin typeface="Courier New" panose="02070309020205020404" pitchFamily="49" charset="0"/>
                <a:ea typeface="Courier New" panose="02070309020205020404" pitchFamily="49" charset="0"/>
                <a:sym typeface="Arial"/>
              </a:rPr>
              <a:t>atoi</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9CDCFE"/>
                </a:solidFill>
                <a:latin typeface="Courier New" panose="02070309020205020404" pitchFamily="49" charset="0"/>
                <a:ea typeface="Courier New" panose="02070309020205020404" pitchFamily="49" charset="0"/>
                <a:sym typeface="Arial"/>
              </a:rPr>
              <a:t>secondString</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c_str</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6A9955"/>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C586C0"/>
                </a:solidFill>
                <a:latin typeface="Courier New" panose="02070309020205020404" pitchFamily="49" charset="0"/>
                <a:ea typeface="Courier New" panose="02070309020205020404" pitchFamily="49" charset="0"/>
                <a:sym typeface="Arial"/>
              </a:rPr>
              <a:t>if</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secondNumber</a:t>
            </a:r>
            <a:r>
              <a:rPr lang="en-IN" sz="1467" kern="0" dirty="0">
                <a:solidFill>
                  <a:srgbClr val="D4D4D4"/>
                </a:solidFill>
                <a:latin typeface="Courier New" panose="02070309020205020404" pitchFamily="49" charset="0"/>
                <a:ea typeface="Courier New" panose="02070309020205020404" pitchFamily="49" charset="0"/>
                <a:sym typeface="Arial"/>
              </a:rPr>
              <a:t> &lt; </a:t>
            </a:r>
            <a:r>
              <a:rPr lang="en-IN" sz="1467" kern="0" dirty="0" err="1">
                <a:solidFill>
                  <a:srgbClr val="9CDCFE"/>
                </a:solidFill>
                <a:latin typeface="Courier New" panose="02070309020205020404" pitchFamily="49" charset="0"/>
                <a:ea typeface="Courier New" panose="02070309020205020404" pitchFamily="49" charset="0"/>
                <a:sym typeface="Arial"/>
              </a:rPr>
              <a:t>firstNumber</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validField</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a:solidFill>
                  <a:srgbClr val="569CD6"/>
                </a:solidFill>
                <a:latin typeface="Courier New" panose="02070309020205020404" pitchFamily="49" charset="0"/>
                <a:ea typeface="Courier New" panose="02070309020205020404" pitchFamily="49" charset="0"/>
                <a:sym typeface="Arial"/>
              </a:rPr>
              <a:t>false</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C586C0"/>
                </a:solidFill>
                <a:latin typeface="Courier New" panose="02070309020205020404" pitchFamily="49" charset="0"/>
                <a:ea typeface="Courier New" panose="02070309020205020404" pitchFamily="49" charset="0"/>
                <a:sym typeface="Arial"/>
              </a:rPr>
              <a:t>for</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569CD6"/>
                </a:solidFill>
                <a:latin typeface="Courier New" panose="02070309020205020404" pitchFamily="49" charset="0"/>
                <a:ea typeface="Courier New" panose="02070309020205020404" pitchFamily="49" charset="0"/>
                <a:sym typeface="Arial"/>
              </a:rPr>
              <a:t>int</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x</a:t>
            </a:r>
            <a:r>
              <a:rPr lang="en-IN" sz="1467" kern="0" dirty="0">
                <a:solidFill>
                  <a:srgbClr val="D4D4D4"/>
                </a:solidFill>
                <a:latin typeface="Courier New" panose="02070309020205020404" pitchFamily="49" charset="0"/>
                <a:ea typeface="Courier New" panose="02070309020205020404" pitchFamily="49" charset="0"/>
                <a:sym typeface="Arial"/>
              </a:rPr>
              <a:t> = </a:t>
            </a:r>
            <a:r>
              <a:rPr lang="en-IN" sz="1467" kern="0" dirty="0" err="1">
                <a:solidFill>
                  <a:srgbClr val="9CDCFE"/>
                </a:solidFill>
                <a:latin typeface="Courier New" panose="02070309020205020404" pitchFamily="49" charset="0"/>
                <a:ea typeface="Courier New" panose="02070309020205020404" pitchFamily="49" charset="0"/>
                <a:sym typeface="Arial"/>
              </a:rPr>
              <a:t>firstNumber</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x</a:t>
            </a:r>
            <a:r>
              <a:rPr lang="en-IN" sz="1467" kern="0" dirty="0">
                <a:solidFill>
                  <a:srgbClr val="D4D4D4"/>
                </a:solidFill>
                <a:latin typeface="Courier New" panose="02070309020205020404" pitchFamily="49" charset="0"/>
                <a:ea typeface="Courier New" panose="02070309020205020404" pitchFamily="49" charset="0"/>
                <a:sym typeface="Arial"/>
              </a:rPr>
              <a:t> &lt;= </a:t>
            </a:r>
            <a:r>
              <a:rPr lang="en-IN" sz="1467" kern="0" dirty="0" err="1">
                <a:solidFill>
                  <a:srgbClr val="9CDCFE"/>
                </a:solidFill>
                <a:latin typeface="Courier New" panose="02070309020205020404" pitchFamily="49" charset="0"/>
                <a:ea typeface="Courier New" panose="02070309020205020404" pitchFamily="49" charset="0"/>
                <a:sym typeface="Arial"/>
              </a:rPr>
              <a:t>secondNumber</a:t>
            </a: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a:solidFill>
                  <a:srgbClr val="9CDCFE"/>
                </a:solidFill>
                <a:latin typeface="Courier New" panose="02070309020205020404" pitchFamily="49" charset="0"/>
                <a:ea typeface="Courier New" panose="02070309020205020404" pitchFamily="49" charset="0"/>
                <a:sym typeface="Arial"/>
              </a:rPr>
              <a:t>x</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r>
              <a:rPr lang="en-IN" sz="1467" kern="0" dirty="0" err="1">
                <a:solidFill>
                  <a:srgbClr val="9CDCFE"/>
                </a:solidFill>
                <a:latin typeface="Courier New" panose="02070309020205020404" pitchFamily="49" charset="0"/>
                <a:ea typeface="Courier New" panose="02070309020205020404" pitchFamily="49" charset="0"/>
                <a:sym typeface="Arial"/>
              </a:rPr>
              <a:t>fieldNumbers</a:t>
            </a:r>
            <a:r>
              <a:rPr lang="en-IN" sz="1467" kern="0" dirty="0" err="1">
                <a:solidFill>
                  <a:srgbClr val="D4D4D4"/>
                </a:solidFill>
                <a:latin typeface="Courier New" panose="02070309020205020404" pitchFamily="49" charset="0"/>
                <a:ea typeface="Courier New" panose="02070309020205020404" pitchFamily="49" charset="0"/>
                <a:sym typeface="Arial"/>
              </a:rPr>
              <a:t>.</a:t>
            </a:r>
            <a:r>
              <a:rPr lang="en-IN" sz="1467" kern="0" dirty="0" err="1">
                <a:solidFill>
                  <a:srgbClr val="DCDCAA"/>
                </a:solidFill>
                <a:latin typeface="Courier New" panose="02070309020205020404" pitchFamily="49" charset="0"/>
                <a:ea typeface="Courier New" panose="02070309020205020404" pitchFamily="49" charset="0"/>
                <a:sym typeface="Arial"/>
              </a:rPr>
              <a:t>insert</a:t>
            </a:r>
            <a:r>
              <a:rPr lang="en-IN" sz="1467" kern="0" dirty="0">
                <a:solidFill>
                  <a:srgbClr val="D4D4D4"/>
                </a:solidFill>
                <a:latin typeface="Courier New" panose="02070309020205020404" pitchFamily="49" charset="0"/>
                <a:ea typeface="Courier New" panose="02070309020205020404" pitchFamily="49" charset="0"/>
                <a:sym typeface="Arial"/>
              </a:rPr>
              <a:t>(</a:t>
            </a:r>
            <a:r>
              <a:rPr lang="en-IN" sz="1467" kern="0" dirty="0">
                <a:solidFill>
                  <a:srgbClr val="9CDCFE"/>
                </a:solidFill>
                <a:latin typeface="Courier New" panose="02070309020205020404" pitchFamily="49" charset="0"/>
                <a:ea typeface="Courier New" panose="02070309020205020404" pitchFamily="49" charset="0"/>
                <a:sym typeface="Arial"/>
              </a:rPr>
              <a:t>x</a:t>
            </a:r>
            <a:r>
              <a:rPr lang="en-IN" sz="1467" kern="0" dirty="0">
                <a:solidFill>
                  <a:srgbClr val="D4D4D4"/>
                </a:solidFill>
                <a:latin typeface="Courier New" panose="02070309020205020404" pitchFamily="49" charset="0"/>
                <a:ea typeface="Courier New" panose="02070309020205020404" pitchFamily="49" charset="0"/>
                <a:sym typeface="Arial"/>
              </a:rPr>
              <a:t>);</a:t>
            </a:r>
            <a:endParaRPr lang="en-IN" sz="1600" kern="0" dirty="0">
              <a:solidFill>
                <a:srgbClr val="FFFFFF"/>
              </a:solidFill>
              <a:latin typeface="Arial" panose="020B0604020202020204" pitchFamily="34" charset="0"/>
              <a:ea typeface="Arial" panose="020B0604020202020204" pitchFamily="34" charset="0"/>
              <a:sym typeface="Arial"/>
            </a:endParaRPr>
          </a:p>
          <a:p>
            <a:pPr marL="609585" indent="609585" defTabSz="1219170">
              <a:buClr>
                <a:srgbClr val="000000"/>
              </a:buClr>
            </a:pPr>
            <a:r>
              <a:rPr lang="en-IN" sz="1467" kern="0" dirty="0">
                <a:solidFill>
                  <a:srgbClr val="D4D4D4"/>
                </a:solidFill>
                <a:latin typeface="Courier New" panose="02070309020205020404" pitchFamily="49" charset="0"/>
                <a:ea typeface="Courier New" panose="02070309020205020404" pitchFamily="49" charset="0"/>
                <a:sym typeface="Arial"/>
              </a:rPr>
              <a:t>               }</a:t>
            </a:r>
            <a:endParaRPr lang="en-IN" sz="1600" kern="0" dirty="0">
              <a:solidFill>
                <a:srgbClr val="FFFFFF"/>
              </a:solidFill>
              <a:latin typeface="Arial" panose="020B0604020202020204" pitchFamily="34" charset="0"/>
              <a:ea typeface="Arial" panose="020B0604020202020204" pitchFamily="34" charset="0"/>
              <a:sym typeface="Arial"/>
            </a:endParaRPr>
          </a:p>
        </p:txBody>
      </p:sp>
      <p:pic>
        <p:nvPicPr>
          <p:cNvPr id="3" name="slide-18">
            <a:hlinkClick r:id="" action="ppaction://media"/>
            <a:extLst>
              <a:ext uri="{FF2B5EF4-FFF2-40B4-BE49-F238E27FC236}">
                <a16:creationId xmlns:a16="http://schemas.microsoft.com/office/drawing/2014/main" id="{9E219BD9-8B57-446C-8736-05FC77F581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2331" y="5504800"/>
            <a:ext cx="609600" cy="609600"/>
          </a:xfrm>
          <a:prstGeom prst="rect">
            <a:avLst/>
          </a:prstGeom>
        </p:spPr>
      </p:pic>
    </p:spTree>
    <p:extLst>
      <p:ext uri="{BB962C8B-B14F-4D97-AF65-F5344CB8AC3E}">
        <p14:creationId xmlns:p14="http://schemas.microsoft.com/office/powerpoint/2010/main" val="138627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05B3AD-BA91-403B-AA0D-FDB3610BC07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19</a:t>
            </a:fld>
            <a:endParaRPr lang="en" kern="0">
              <a:solidFill>
                <a:srgbClr val="1781A1"/>
              </a:solidFill>
            </a:endParaRPr>
          </a:p>
        </p:txBody>
      </p:sp>
      <p:sp>
        <p:nvSpPr>
          <p:cNvPr id="5" name="TextBox 4">
            <a:extLst>
              <a:ext uri="{FF2B5EF4-FFF2-40B4-BE49-F238E27FC236}">
                <a16:creationId xmlns:a16="http://schemas.microsoft.com/office/drawing/2014/main" id="{64FF0C2E-B0C8-42FA-A4DC-DF6CF1D0196B}"/>
              </a:ext>
            </a:extLst>
          </p:cNvPr>
          <p:cNvSpPr txBox="1"/>
          <p:nvPr/>
        </p:nvSpPr>
        <p:spPr>
          <a:xfrm>
            <a:off x="1" y="498764"/>
            <a:ext cx="8708570" cy="460497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333" kern="0" dirty="0">
                <a:solidFill>
                  <a:srgbClr val="88846F"/>
                </a:solidFill>
                <a:latin typeface="Consolas" panose="020B0609020204030204" pitchFamily="49" charset="0"/>
                <a:sym typeface="Arial"/>
              </a:rPr>
              <a:t>#!/bin/bash</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IFS= </a:t>
            </a:r>
            <a:r>
              <a:rPr lang="en-IN" sz="1333" kern="0" dirty="0">
                <a:solidFill>
                  <a:srgbClr val="66D9EF"/>
                </a:solidFill>
                <a:latin typeface="Consolas" panose="020B0609020204030204" pitchFamily="49" charset="0"/>
                <a:sym typeface="Arial"/>
              </a:rPr>
              <a:t>read</a:t>
            </a:r>
            <a:r>
              <a:rPr lang="en-IN" sz="1333" kern="0" dirty="0">
                <a:solidFill>
                  <a:srgbClr val="F8F8F2"/>
                </a:solidFill>
                <a:latin typeface="Consolas" panose="020B0609020204030204" pitchFamily="49" charset="0"/>
                <a:sym typeface="Arial"/>
              </a:rPr>
              <a:t> -r -p </a:t>
            </a:r>
            <a:r>
              <a:rPr lang="en-IN" sz="1333" kern="0" dirty="0">
                <a:solidFill>
                  <a:srgbClr val="E6DB74"/>
                </a:solidFill>
                <a:latin typeface="Consolas" panose="020B0609020204030204" pitchFamily="49" charset="0"/>
                <a:sym typeface="Arial"/>
              </a:rPr>
              <a:t>"Please Enter the absolute pathname of the file: "</a:t>
            </a:r>
            <a:r>
              <a:rPr lang="en-IN" sz="1333" kern="0" dirty="0">
                <a:solidFill>
                  <a:srgbClr val="F8F8F2"/>
                </a:solidFill>
                <a:latin typeface="Consolas" panose="020B0609020204030204" pitchFamily="49" charset="0"/>
                <a:sym typeface="Arial"/>
              </a:rPr>
              <a:t> pathname</a:t>
            </a:r>
          </a:p>
          <a:p>
            <a:pPr defTabSz="1219170">
              <a:buClr>
                <a:srgbClr val="000000"/>
              </a:buClr>
            </a:pPr>
            <a:r>
              <a:rPr lang="en-IN" sz="1333" kern="0" dirty="0">
                <a:solidFill>
                  <a:srgbClr val="66D9EF"/>
                </a:solidFill>
                <a:latin typeface="Consolas" panose="020B0609020204030204" pitchFamily="49" charset="0"/>
                <a:sym typeface="Arial"/>
              </a:rPr>
              <a:t>unset</a:t>
            </a:r>
            <a:r>
              <a:rPr lang="en-IN" sz="1333" kern="0" dirty="0">
                <a:solidFill>
                  <a:srgbClr val="F8F8F2"/>
                </a:solidFill>
                <a:latin typeface="Consolas" panose="020B0609020204030204" pitchFamily="49" charset="0"/>
                <a:sym typeface="Arial"/>
              </a:rPr>
              <a:t> IFS</a:t>
            </a:r>
          </a:p>
          <a:p>
            <a:pPr defTabSz="1219170">
              <a:buClr>
                <a:srgbClr val="000000"/>
              </a:buClr>
            </a:pP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-f</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$pathname</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92672"/>
                </a:solidFill>
                <a:latin typeface="Consolas" panose="020B0609020204030204" pitchFamily="49" charset="0"/>
                <a:sym typeface="Arial"/>
              </a:rPr>
              <a:t>then</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"No such file exists!!!!"</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flag=0</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while</a:t>
            </a:r>
            <a:r>
              <a:rPr lang="en-IN" sz="1333" kern="0" dirty="0">
                <a:solidFill>
                  <a:srgbClr val="F8F8F2"/>
                </a:solidFill>
                <a:latin typeface="Consolas" panose="020B0609020204030204" pitchFamily="49" charset="0"/>
                <a:sym typeface="Arial"/>
              </a:rPr>
              <a:t> [ $flag </a:t>
            </a:r>
            <a:r>
              <a:rPr lang="en-IN" sz="1333" kern="0" dirty="0">
                <a:solidFill>
                  <a:srgbClr val="F92672"/>
                </a:solidFill>
                <a:latin typeface="Consolas" panose="020B0609020204030204" pitchFamily="49" charset="0"/>
                <a:sym typeface="Arial"/>
              </a:rPr>
              <a:t>-</a:t>
            </a:r>
            <a:r>
              <a:rPr lang="en-IN" sz="1333" kern="0" dirty="0" err="1">
                <a:solidFill>
                  <a:srgbClr val="F92672"/>
                </a:solidFill>
                <a:latin typeface="Consolas" panose="020B0609020204030204" pitchFamily="49" charset="0"/>
                <a:sym typeface="Arial"/>
              </a:rPr>
              <a:t>eq</a:t>
            </a:r>
            <a:r>
              <a:rPr lang="en-IN" sz="1333" kern="0" dirty="0">
                <a:solidFill>
                  <a:srgbClr val="F8F8F2"/>
                </a:solidFill>
                <a:latin typeface="Consolas" panose="020B0609020204030204" pitchFamily="49" charset="0"/>
                <a:sym typeface="Arial"/>
              </a:rPr>
              <a:t> 0 ]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do</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IFS= </a:t>
            </a:r>
            <a:r>
              <a:rPr lang="en-IN" sz="1333" kern="0" dirty="0">
                <a:solidFill>
                  <a:srgbClr val="66D9EF"/>
                </a:solidFill>
                <a:latin typeface="Consolas" panose="020B0609020204030204" pitchFamily="49" charset="0"/>
                <a:sym typeface="Arial"/>
              </a:rPr>
              <a:t>read</a:t>
            </a:r>
            <a:r>
              <a:rPr lang="en-IN" sz="1333" kern="0" dirty="0">
                <a:solidFill>
                  <a:srgbClr val="F8F8F2"/>
                </a:solidFill>
                <a:latin typeface="Consolas" panose="020B0609020204030204" pitchFamily="49" charset="0"/>
                <a:sym typeface="Arial"/>
              </a:rPr>
              <a:t> -r -p </a:t>
            </a:r>
            <a:r>
              <a:rPr lang="en-IN" sz="1333" kern="0" dirty="0">
                <a:solidFill>
                  <a:srgbClr val="E6DB74"/>
                </a:solidFill>
                <a:latin typeface="Consolas" panose="020B0609020204030204" pitchFamily="49" charset="0"/>
                <a:sym typeface="Arial"/>
              </a:rPr>
              <a:t>"Please Enter the correct absolute pathname of the file: "</a:t>
            </a:r>
            <a:r>
              <a:rPr lang="en-IN" sz="1333" kern="0" dirty="0">
                <a:solidFill>
                  <a:srgbClr val="F8F8F2"/>
                </a:solidFill>
                <a:latin typeface="Consolas" panose="020B0609020204030204" pitchFamily="49" charset="0"/>
                <a:sym typeface="Arial"/>
              </a:rPr>
              <a:t> pathname</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unset</a:t>
            </a:r>
            <a:r>
              <a:rPr lang="en-IN" sz="1333" kern="0" dirty="0">
                <a:solidFill>
                  <a:srgbClr val="F8F8F2"/>
                </a:solidFill>
                <a:latin typeface="Consolas" panose="020B0609020204030204" pitchFamily="49" charset="0"/>
                <a:sym typeface="Arial"/>
              </a:rPr>
              <a:t> IFS</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 </a:t>
            </a:r>
            <a:r>
              <a:rPr lang="en-IN" sz="1333" kern="0" dirty="0">
                <a:solidFill>
                  <a:srgbClr val="F92672"/>
                </a:solidFill>
                <a:latin typeface="Consolas" panose="020B0609020204030204" pitchFamily="49" charset="0"/>
                <a:sym typeface="Arial"/>
              </a:rPr>
              <a:t>-f</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$pathname</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then</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flag=</a:t>
            </a:r>
            <a:r>
              <a:rPr lang="en-IN" sz="1333" kern="0" dirty="0">
                <a:solidFill>
                  <a:srgbClr val="E6DB74"/>
                </a:solidFill>
                <a:latin typeface="Consolas" panose="020B0609020204030204" pitchFamily="49" charset="0"/>
                <a:sym typeface="Arial"/>
              </a:rPr>
              <a:t>`expr </a:t>
            </a:r>
            <a:r>
              <a:rPr lang="en-IN" sz="1333" kern="0" dirty="0">
                <a:solidFill>
                  <a:srgbClr val="F8F8F2"/>
                </a:solidFill>
                <a:latin typeface="Consolas" panose="020B0609020204030204" pitchFamily="49" charset="0"/>
                <a:sym typeface="Arial"/>
              </a:rPr>
              <a:t>$flag</a:t>
            </a:r>
            <a:r>
              <a:rPr lang="en-IN" sz="1333" kern="0" dirty="0">
                <a:solidFill>
                  <a:srgbClr val="E6DB74"/>
                </a:solidFill>
                <a:latin typeface="Consolas" panose="020B0609020204030204" pitchFamily="49" charset="0"/>
                <a:sym typeface="Arial"/>
              </a:rPr>
              <a:t>+1`</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"file found!"</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break</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else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"No such file exists!!!!"</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continue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fi</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done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92672"/>
                </a:solidFill>
                <a:latin typeface="Consolas" panose="020B0609020204030204" pitchFamily="49" charset="0"/>
                <a:sym typeface="Arial"/>
              </a:rPr>
              <a:t>fi</a:t>
            </a:r>
            <a:endParaRPr lang="en-IN" sz="1333" kern="0" dirty="0">
              <a:solidFill>
                <a:srgbClr val="F8F8F2"/>
              </a:solidFill>
              <a:latin typeface="Consolas" panose="020B0609020204030204" pitchFamily="49" charset="0"/>
              <a:sym typeface="Arial"/>
            </a:endParaRPr>
          </a:p>
        </p:txBody>
      </p:sp>
      <p:sp>
        <p:nvSpPr>
          <p:cNvPr id="6" name="TextBox 5">
            <a:extLst>
              <a:ext uri="{FF2B5EF4-FFF2-40B4-BE49-F238E27FC236}">
                <a16:creationId xmlns:a16="http://schemas.microsoft.com/office/drawing/2014/main" id="{B120B59A-4885-4B73-8DD9-172CFAC04576}"/>
              </a:ext>
            </a:extLst>
          </p:cNvPr>
          <p:cNvSpPr txBox="1"/>
          <p:nvPr/>
        </p:nvSpPr>
        <p:spPr>
          <a:xfrm>
            <a:off x="235529" y="1"/>
            <a:ext cx="8146473" cy="461665"/>
          </a:xfrm>
          <a:prstGeom prst="rect">
            <a:avLst/>
          </a:prstGeom>
          <a:noFill/>
        </p:spPr>
        <p:txBody>
          <a:bodyPr wrap="square" rtlCol="0">
            <a:spAutoFit/>
          </a:bodyPr>
          <a:lstStyle/>
          <a:p>
            <a:pPr defTabSz="1219170">
              <a:buClr>
                <a:srgbClr val="000000"/>
              </a:buClr>
            </a:pPr>
            <a:r>
              <a:rPr lang="en-US" sz="2400" b="1" kern="0" dirty="0">
                <a:solidFill>
                  <a:srgbClr val="FFFFFF"/>
                </a:solidFill>
                <a:latin typeface="Saira Semi Condensed" panose="020B0604020202020204" charset="0"/>
                <a:cs typeface="Saira Semi Condensed" panose="020B0604020202020204" charset="0"/>
                <a:sym typeface="Arial"/>
              </a:rPr>
              <a:t>Bash code Explanation</a:t>
            </a:r>
            <a:endParaRPr lang="en-IN" sz="2400" b="1" kern="0" dirty="0">
              <a:solidFill>
                <a:srgbClr val="FFFFFF"/>
              </a:solidFill>
              <a:latin typeface="Saira Semi Condensed" panose="020B0604020202020204" charset="0"/>
              <a:cs typeface="Saira Semi Condensed" panose="020B0604020202020204" charset="0"/>
              <a:sym typeface="Arial"/>
            </a:endParaRPr>
          </a:p>
        </p:txBody>
      </p:sp>
      <p:sp>
        <p:nvSpPr>
          <p:cNvPr id="3" name="Rectangle 2"/>
          <p:cNvSpPr/>
          <p:nvPr/>
        </p:nvSpPr>
        <p:spPr>
          <a:xfrm>
            <a:off x="8940800" y="498764"/>
            <a:ext cx="3138606" cy="4401205"/>
          </a:xfrm>
          <a:prstGeom prst="rect">
            <a:avLst/>
          </a:prstGeom>
        </p:spPr>
        <p:txBody>
          <a:bodyPr wrap="square">
            <a:spAutoFit/>
          </a:bodyPr>
          <a:lstStyle/>
          <a:p>
            <a:r>
              <a:rPr lang="en-GB" sz="1400" b="1" i="1" dirty="0">
                <a:solidFill>
                  <a:srgbClr val="000000"/>
                </a:solidFill>
                <a:latin typeface="Bell MT" panose="02020503060305020303" pitchFamily="18" charset="0"/>
              </a:rPr>
              <a:t>-r option of read command is used to take input without interpreting the backslash escapes like ‘\n’, ‘\t’, ‘\b’ etc. So basically it is used here as the pathname of file or directory may contain backslash characters. And IFS </a:t>
            </a:r>
            <a:r>
              <a:rPr lang="en-GB" sz="1400" b="1" i="1" dirty="0">
                <a:solidFill>
                  <a:srgbClr val="111111"/>
                </a:solidFill>
                <a:latin typeface="Bell MT" panose="02020503060305020303" pitchFamily="18" charset="0"/>
              </a:rPr>
              <a:t>option before read command is to prevent leading/trailing whitespace from being trimmed. -p option </a:t>
            </a:r>
            <a:r>
              <a:rPr lang="en-GB" sz="1400" b="1" i="1" dirty="0">
                <a:solidFill>
                  <a:srgbClr val="000000"/>
                </a:solidFill>
                <a:latin typeface="Bell MT" panose="02020503060305020303" pitchFamily="18" charset="0"/>
              </a:rPr>
              <a:t>output the string prompt message without a trailing newline before attempting to read the input to be given by the user. </a:t>
            </a:r>
          </a:p>
          <a:p>
            <a:r>
              <a:rPr lang="en-GB" sz="1400" b="1" i="1" dirty="0">
                <a:solidFill>
                  <a:srgbClr val="000000"/>
                </a:solidFill>
                <a:latin typeface="Bell MT" panose="02020503060305020303" pitchFamily="18" charset="0"/>
              </a:rPr>
              <a:t>so </a:t>
            </a:r>
            <a:r>
              <a:rPr lang="en-GB" sz="1400" dirty="0">
                <a:solidFill>
                  <a:srgbClr val="F8F8F2"/>
                </a:solidFill>
                <a:latin typeface="Consolas" panose="020B0609020204030204" pitchFamily="49" charset="0"/>
              </a:rPr>
              <a:t>IFS= </a:t>
            </a:r>
            <a:r>
              <a:rPr lang="en-GB" sz="1400" dirty="0">
                <a:solidFill>
                  <a:srgbClr val="66D9EF"/>
                </a:solidFill>
                <a:latin typeface="Consolas" panose="020B0609020204030204" pitchFamily="49" charset="0"/>
              </a:rPr>
              <a:t>read</a:t>
            </a:r>
            <a:r>
              <a:rPr lang="en-GB" sz="1400" dirty="0">
                <a:solidFill>
                  <a:srgbClr val="F8F8F2"/>
                </a:solidFill>
                <a:latin typeface="Consolas" panose="020B0609020204030204" pitchFamily="49" charset="0"/>
              </a:rPr>
              <a:t> -r -p </a:t>
            </a:r>
            <a:r>
              <a:rPr lang="en-GB" sz="1400" dirty="0" err="1">
                <a:solidFill>
                  <a:srgbClr val="E6DB74"/>
                </a:solidFill>
                <a:latin typeface="Consolas" panose="020B0609020204030204" pitchFamily="49" charset="0"/>
              </a:rPr>
              <a:t>msg</a:t>
            </a:r>
            <a:r>
              <a:rPr lang="en-GB" sz="1400" dirty="0">
                <a:solidFill>
                  <a:srgbClr val="F8F8F2"/>
                </a:solidFill>
                <a:latin typeface="Consolas" panose="020B0609020204030204" pitchFamily="49" charset="0"/>
              </a:rPr>
              <a:t> </a:t>
            </a:r>
            <a:r>
              <a:rPr lang="en-GB" sz="1400" dirty="0" err="1">
                <a:solidFill>
                  <a:srgbClr val="F8F8F2"/>
                </a:solidFill>
                <a:latin typeface="Consolas" panose="020B0609020204030204" pitchFamily="49" charset="0"/>
              </a:rPr>
              <a:t>var_name</a:t>
            </a:r>
            <a:r>
              <a:rPr lang="en-GB" sz="1400" dirty="0">
                <a:solidFill>
                  <a:srgbClr val="F8F8F2"/>
                </a:solidFill>
                <a:latin typeface="Consolas" panose="020B0609020204030204" pitchFamily="49" charset="0"/>
              </a:rPr>
              <a:t> </a:t>
            </a:r>
            <a:r>
              <a:rPr lang="en-GB" sz="1400" b="1" i="1" dirty="0">
                <a:solidFill>
                  <a:srgbClr val="000000"/>
                </a:solidFill>
                <a:latin typeface="Bell MT" panose="02020503060305020303" pitchFamily="18" charset="0"/>
              </a:rPr>
              <a:t>is used here to display the prompt message and read the absolute pathname of file on which we have apply cut command until a newline character or enter key is pressed by the user. then we will unset the environment variable IFS.</a:t>
            </a:r>
            <a:endParaRPr lang="en-GB" sz="1400" dirty="0"/>
          </a:p>
        </p:txBody>
      </p:sp>
      <p:sp>
        <p:nvSpPr>
          <p:cNvPr id="7" name="Rectangle 6"/>
          <p:cNvSpPr/>
          <p:nvPr/>
        </p:nvSpPr>
        <p:spPr>
          <a:xfrm>
            <a:off x="285053" y="5395946"/>
            <a:ext cx="10331355" cy="1384995"/>
          </a:xfrm>
          <a:prstGeom prst="rect">
            <a:avLst/>
          </a:prstGeom>
        </p:spPr>
        <p:txBody>
          <a:bodyPr wrap="square">
            <a:spAutoFit/>
          </a:bodyPr>
          <a:lstStyle/>
          <a:p>
            <a:r>
              <a:rPr lang="en-GB" sz="1400" b="1" i="1" dirty="0">
                <a:solidFill>
                  <a:srgbClr val="000000"/>
                </a:solidFill>
                <a:latin typeface="Bell MT" panose="02020503060305020303" pitchFamily="18" charset="0"/>
              </a:rPr>
              <a:t>Now we will check whether the absolute pathname of the file given by the user is correct or not using the -f option which returns true value if file exists and false if not. if the pathname entered by the user is correct then rest of the code here is skipped. but if the pathname entered by the user is incorrect then we will ask for the correct pathname until we receive the correct pathname using the while loop. here the value 0 of the variable named flag denotes that we have not received correct pathname till now and value 1 denotes that correct pathname has been received. And while loop will run until correct pathname is received. And as soon as correct pathname is received the flag variable becomes 1, “file found ” is printed and we break the while loop.</a:t>
            </a:r>
            <a:endParaRPr lang="en-GB" sz="1400" dirty="0">
              <a:solidFill>
                <a:srgbClr val="000000"/>
              </a:solidFill>
            </a:endParaRPr>
          </a:p>
        </p:txBody>
      </p:sp>
      <p:sp>
        <p:nvSpPr>
          <p:cNvPr id="8" name="Right Brace 7"/>
          <p:cNvSpPr/>
          <p:nvPr/>
        </p:nvSpPr>
        <p:spPr>
          <a:xfrm>
            <a:off x="7137779" y="791570"/>
            <a:ext cx="191069" cy="4269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e 10"/>
          <p:cNvSpPr/>
          <p:nvPr/>
        </p:nvSpPr>
        <p:spPr>
          <a:xfrm>
            <a:off x="8442548" y="1218496"/>
            <a:ext cx="382137" cy="3644375"/>
          </a:xfrm>
          <a:prstGeom prst="rightBrace">
            <a:avLst>
              <a:gd name="adj1" fmla="val 8333"/>
              <a:gd name="adj2" fmla="val 507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ounded Rectangle 12"/>
          <p:cNvSpPr/>
          <p:nvPr/>
        </p:nvSpPr>
        <p:spPr>
          <a:xfrm>
            <a:off x="8940800" y="325606"/>
            <a:ext cx="3138605" cy="4792304"/>
          </a:xfrm>
          <a:prstGeom prst="roundRect">
            <a:avLst>
              <a:gd name="adj" fmla="val 43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201618" y="5370939"/>
            <a:ext cx="10498227" cy="1435010"/>
          </a:xfrm>
          <a:prstGeom prst="roundRect">
            <a:avLst>
              <a:gd name="adj" fmla="val 103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Elbow Connector 20"/>
          <p:cNvCxnSpPr>
            <a:stCxn id="8" idx="1"/>
          </p:cNvCxnSpPr>
          <p:nvPr/>
        </p:nvCxnSpPr>
        <p:spPr>
          <a:xfrm rot="10800000" flipH="1" flipV="1">
            <a:off x="7328847" y="1005032"/>
            <a:ext cx="1625601" cy="1694333"/>
          </a:xfrm>
          <a:prstGeom prst="bentConnector4">
            <a:avLst>
              <a:gd name="adj1" fmla="val 88617"/>
              <a:gd name="adj2" fmla="val 999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1" idx="1"/>
            <a:endCxn id="16" idx="3"/>
          </p:cNvCxnSpPr>
          <p:nvPr/>
        </p:nvCxnSpPr>
        <p:spPr>
          <a:xfrm rot="10800000" flipH="1" flipV="1">
            <a:off x="8824685" y="3066448"/>
            <a:ext cx="1875160" cy="3021995"/>
          </a:xfrm>
          <a:prstGeom prst="bentConnector5">
            <a:avLst>
              <a:gd name="adj1" fmla="val 172"/>
              <a:gd name="adj2" fmla="val 70834"/>
              <a:gd name="adj3" fmla="val 11219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slide19">
            <a:hlinkClick r:id="" action="ppaction://media"/>
            <a:extLst>
              <a:ext uri="{FF2B5EF4-FFF2-40B4-BE49-F238E27FC236}">
                <a16:creationId xmlns:a16="http://schemas.microsoft.com/office/drawing/2014/main" id="{89961BB3-9344-4711-92C8-37D1F7CE0D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177275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3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GroupID - 6</a:t>
            </a:r>
            <a:endParaRPr dirty="0"/>
          </a:p>
        </p:txBody>
      </p:sp>
      <p:sp>
        <p:nvSpPr>
          <p:cNvPr id="212" name="Google Shape;212;p13"/>
          <p:cNvSpPr txBox="1">
            <a:spLocks noGrp="1"/>
          </p:cNvSpPr>
          <p:nvPr>
            <p:ph type="body" idx="2"/>
          </p:nvPr>
        </p:nvSpPr>
        <p:spPr>
          <a:xfrm>
            <a:off x="6389984" y="1906867"/>
            <a:ext cx="4191600" cy="4354400"/>
          </a:xfrm>
          <a:prstGeom prst="rect">
            <a:avLst/>
          </a:prstGeom>
        </p:spPr>
        <p:txBody>
          <a:bodyPr spcFirstLastPara="1" wrap="square" lIns="0" tIns="0" rIns="0" bIns="0" anchor="t" anchorCtr="0">
            <a:noAutofit/>
          </a:bodyPr>
          <a:lstStyle/>
          <a:p>
            <a:pPr marL="0" indent="0">
              <a:buNone/>
            </a:pPr>
            <a:r>
              <a:rPr lang="en-IN" sz="4267" dirty="0">
                <a:latin typeface="Saira SemiCondensed Medium"/>
                <a:cs typeface="Saira SemiCondensed Medium"/>
              </a:rPr>
              <a:t>IIB2019009</a:t>
            </a:r>
          </a:p>
          <a:p>
            <a:pPr marL="0" indent="0">
              <a:buNone/>
            </a:pPr>
            <a:r>
              <a:rPr lang="en-IN" sz="4267" dirty="0">
                <a:latin typeface="Saira SemiCondensed Medium"/>
                <a:cs typeface="Saira SemiCondensed Medium"/>
              </a:rPr>
              <a:t>IIT2019210 </a:t>
            </a:r>
          </a:p>
          <a:p>
            <a:pPr marL="0" indent="0">
              <a:buNone/>
            </a:pPr>
            <a:r>
              <a:rPr lang="en-IN" sz="4267" dirty="0">
                <a:latin typeface="Saira SemiCondensed Medium"/>
                <a:cs typeface="Saira SemiCondensed Medium"/>
              </a:rPr>
              <a:t>IIB2019017 </a:t>
            </a:r>
          </a:p>
          <a:p>
            <a:pPr marL="0" indent="0">
              <a:buNone/>
            </a:pPr>
            <a:r>
              <a:rPr lang="en-IN" sz="4267" dirty="0">
                <a:latin typeface="Saira SemiCondensed Medium"/>
                <a:cs typeface="Saira SemiCondensed Medium"/>
              </a:rPr>
              <a:t>IIB2019010 </a:t>
            </a:r>
          </a:p>
          <a:p>
            <a:pPr marL="0" indent="0">
              <a:buNone/>
            </a:pPr>
            <a:r>
              <a:rPr lang="en-IN" sz="4267" dirty="0">
                <a:latin typeface="Saira SemiCondensed Medium"/>
                <a:cs typeface="Saira SemiCondensed Medium"/>
              </a:rPr>
              <a:t>IIT2019211</a:t>
            </a:r>
          </a:p>
          <a:p>
            <a:pPr marL="0" indent="0">
              <a:buNone/>
            </a:pPr>
            <a:endParaRPr sz="1600" b="1" dirty="0"/>
          </a:p>
        </p:txBody>
      </p:sp>
      <p:sp>
        <p:nvSpPr>
          <p:cNvPr id="213" name="Google Shape;213;p13"/>
          <p:cNvSpPr txBox="1">
            <a:spLocks noGrp="1"/>
          </p:cNvSpPr>
          <p:nvPr>
            <p:ph type="body" idx="1"/>
          </p:nvPr>
        </p:nvSpPr>
        <p:spPr>
          <a:xfrm>
            <a:off x="1610365" y="1906867"/>
            <a:ext cx="4679599" cy="4354400"/>
          </a:xfrm>
          <a:prstGeom prst="rect">
            <a:avLst/>
          </a:prstGeom>
        </p:spPr>
        <p:txBody>
          <a:bodyPr spcFirstLastPara="1" wrap="square" lIns="0" tIns="0" rIns="0" bIns="0" anchor="t" anchorCtr="0">
            <a:noAutofit/>
          </a:bodyPr>
          <a:lstStyle/>
          <a:p>
            <a:r>
              <a:rPr lang="en-IN" sz="4267" dirty="0">
                <a:latin typeface="Saira SemiCondensed Medium"/>
                <a:cs typeface="Saira SemiCondensed Medium"/>
                <a:sym typeface="Saira SemiCondensed Medium"/>
              </a:rPr>
              <a:t>Abhijeet </a:t>
            </a:r>
            <a:r>
              <a:rPr lang="en-IN" sz="4267" dirty="0" err="1">
                <a:latin typeface="Saira SemiCondensed Medium"/>
                <a:cs typeface="Saira SemiCondensed Medium"/>
                <a:sym typeface="Saira SemiCondensed Medium"/>
              </a:rPr>
              <a:t>Sonkar</a:t>
            </a:r>
            <a:endParaRPr lang="en-IN" sz="4267" dirty="0">
              <a:latin typeface="Saira SemiCondensed Medium"/>
              <a:cs typeface="Saira SemiCondensed Medium"/>
              <a:sym typeface="Saira SemiCondensed Medium"/>
            </a:endParaRPr>
          </a:p>
          <a:p>
            <a:r>
              <a:rPr lang="en-IN" sz="4267" dirty="0">
                <a:latin typeface="Saira SemiCondensed Medium"/>
                <a:cs typeface="Saira SemiCondensed Medium"/>
                <a:sym typeface="Saira SemiCondensed Medium"/>
              </a:rPr>
              <a:t>Aditya Aggarwal</a:t>
            </a:r>
          </a:p>
          <a:p>
            <a:r>
              <a:rPr lang="en-IN" sz="4267" dirty="0">
                <a:latin typeface="Saira SemiCondensed Medium"/>
                <a:cs typeface="Saira SemiCondensed Medium"/>
                <a:sym typeface="Saira SemiCondensed Medium"/>
              </a:rPr>
              <a:t>Ambika Singh</a:t>
            </a:r>
          </a:p>
          <a:p>
            <a:r>
              <a:rPr lang="en-IN" sz="4267" dirty="0">
                <a:latin typeface="Saira SemiCondensed Medium"/>
                <a:cs typeface="Saira SemiCondensed Medium"/>
                <a:sym typeface="Saira SemiCondensed Medium"/>
              </a:rPr>
              <a:t>Avneesh Kumar </a:t>
            </a:r>
          </a:p>
          <a:p>
            <a:r>
              <a:rPr lang="en-IN" sz="4267" dirty="0" err="1">
                <a:latin typeface="Saira SemiCondensed Medium"/>
                <a:cs typeface="Saira SemiCondensed Medium"/>
                <a:sym typeface="Saira SemiCondensed Medium"/>
              </a:rPr>
              <a:t>Divy</a:t>
            </a:r>
            <a:r>
              <a:rPr lang="en-IN" sz="4267" dirty="0">
                <a:latin typeface="Saira SemiCondensed Medium"/>
                <a:cs typeface="Saira SemiCondensed Medium"/>
                <a:sym typeface="Saira SemiCondensed Medium"/>
              </a:rPr>
              <a:t> Agrawal</a:t>
            </a:r>
          </a:p>
        </p:txBody>
      </p:sp>
      <p:sp>
        <p:nvSpPr>
          <p:cNvPr id="215" name="Google Shape;215;p13"/>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2</a:t>
            </a:fld>
            <a:endParaRPr kern="0">
              <a:solidFill>
                <a:srgbClr val="1781A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05B3AD-BA91-403B-AA0D-FDB3610BC07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20</a:t>
            </a:fld>
            <a:endParaRPr lang="en" kern="0">
              <a:solidFill>
                <a:srgbClr val="1781A1"/>
              </a:solidFill>
            </a:endParaRPr>
          </a:p>
        </p:txBody>
      </p:sp>
      <p:sp>
        <p:nvSpPr>
          <p:cNvPr id="5" name="TextBox 4">
            <a:extLst>
              <a:ext uri="{FF2B5EF4-FFF2-40B4-BE49-F238E27FC236}">
                <a16:creationId xmlns:a16="http://schemas.microsoft.com/office/drawing/2014/main" id="{64FF0C2E-B0C8-42FA-A4DC-DF6CF1D0196B}"/>
              </a:ext>
            </a:extLst>
          </p:cNvPr>
          <p:cNvSpPr txBox="1"/>
          <p:nvPr/>
        </p:nvSpPr>
        <p:spPr>
          <a:xfrm>
            <a:off x="0" y="-4"/>
            <a:ext cx="9202055" cy="439985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333" kern="0" dirty="0">
                <a:solidFill>
                  <a:srgbClr val="F8F8F2"/>
                </a:solidFill>
                <a:latin typeface="Consolas" panose="020B0609020204030204" pitchFamily="49" charset="0"/>
                <a:sym typeface="Arial"/>
              </a:rPr>
              <a:t>IFS= </a:t>
            </a:r>
            <a:r>
              <a:rPr lang="en-IN" sz="1333" kern="0" dirty="0">
                <a:solidFill>
                  <a:srgbClr val="66D9EF"/>
                </a:solidFill>
                <a:latin typeface="Consolas" panose="020B0609020204030204" pitchFamily="49" charset="0"/>
                <a:sym typeface="Arial"/>
              </a:rPr>
              <a:t>read</a:t>
            </a:r>
            <a:r>
              <a:rPr lang="en-IN" sz="1333" kern="0" dirty="0">
                <a:solidFill>
                  <a:srgbClr val="F8F8F2"/>
                </a:solidFill>
                <a:latin typeface="Consolas" panose="020B0609020204030204" pitchFamily="49" charset="0"/>
                <a:sym typeface="Arial"/>
              </a:rPr>
              <a:t> -r -p </a:t>
            </a:r>
            <a:r>
              <a:rPr lang="en-IN" sz="1333" kern="0" dirty="0">
                <a:solidFill>
                  <a:srgbClr val="E6DB74"/>
                </a:solidFill>
                <a:latin typeface="Consolas" panose="020B0609020204030204" pitchFamily="49" charset="0"/>
                <a:sym typeface="Arial"/>
              </a:rPr>
              <a:t>"Please Enter the absolute destination pathname: "</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destination_name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66D9EF"/>
                </a:solidFill>
                <a:latin typeface="Consolas" panose="020B0609020204030204" pitchFamily="49" charset="0"/>
                <a:sym typeface="Arial"/>
              </a:rPr>
              <a:t>unset</a:t>
            </a:r>
            <a:r>
              <a:rPr lang="en-IN" sz="1333" kern="0" dirty="0">
                <a:solidFill>
                  <a:srgbClr val="F8F8F2"/>
                </a:solidFill>
                <a:latin typeface="Consolas" panose="020B0609020204030204" pitchFamily="49" charset="0"/>
                <a:sym typeface="Arial"/>
              </a:rPr>
              <a:t> IFS</a:t>
            </a:r>
          </a:p>
          <a:p>
            <a:pPr defTabSz="1219170">
              <a:buClr>
                <a:srgbClr val="000000"/>
              </a:buClr>
            </a:pP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 </a:t>
            </a:r>
            <a:r>
              <a:rPr lang="en-IN" sz="1333" kern="0" dirty="0">
                <a:solidFill>
                  <a:srgbClr val="F92672"/>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-d</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destination_name</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92672"/>
                </a:solidFill>
                <a:latin typeface="Consolas" panose="020B0609020204030204" pitchFamily="49" charset="0"/>
                <a:sym typeface="Arial"/>
              </a:rPr>
              <a:t>then</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"No such directory exits!!!!"</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flag=0</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while</a:t>
            </a:r>
            <a:r>
              <a:rPr lang="en-IN" sz="1333" kern="0" dirty="0">
                <a:solidFill>
                  <a:srgbClr val="F8F8F2"/>
                </a:solidFill>
                <a:latin typeface="Consolas" panose="020B0609020204030204" pitchFamily="49" charset="0"/>
                <a:sym typeface="Arial"/>
              </a:rPr>
              <a:t> [ $flag </a:t>
            </a:r>
            <a:r>
              <a:rPr lang="en-IN" sz="1333" kern="0" dirty="0">
                <a:solidFill>
                  <a:srgbClr val="F92672"/>
                </a:solidFill>
                <a:latin typeface="Consolas" panose="020B0609020204030204" pitchFamily="49" charset="0"/>
                <a:sym typeface="Arial"/>
              </a:rPr>
              <a:t>-</a:t>
            </a:r>
            <a:r>
              <a:rPr lang="en-IN" sz="1333" kern="0" dirty="0" err="1">
                <a:solidFill>
                  <a:srgbClr val="F92672"/>
                </a:solidFill>
                <a:latin typeface="Consolas" panose="020B0609020204030204" pitchFamily="49" charset="0"/>
                <a:sym typeface="Arial"/>
              </a:rPr>
              <a:t>eq</a:t>
            </a:r>
            <a:r>
              <a:rPr lang="en-IN" sz="1333" kern="0" dirty="0">
                <a:solidFill>
                  <a:srgbClr val="F8F8F2"/>
                </a:solidFill>
                <a:latin typeface="Consolas" panose="020B0609020204030204" pitchFamily="49" charset="0"/>
                <a:sym typeface="Arial"/>
              </a:rPr>
              <a:t> 0 ]</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do</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IFS= </a:t>
            </a:r>
            <a:r>
              <a:rPr lang="en-IN" sz="1333" kern="0" dirty="0">
                <a:solidFill>
                  <a:srgbClr val="66D9EF"/>
                </a:solidFill>
                <a:latin typeface="Consolas" panose="020B0609020204030204" pitchFamily="49" charset="0"/>
                <a:sym typeface="Arial"/>
              </a:rPr>
              <a:t>read</a:t>
            </a:r>
            <a:r>
              <a:rPr lang="en-IN" sz="1333" kern="0" dirty="0">
                <a:solidFill>
                  <a:srgbClr val="F8F8F2"/>
                </a:solidFill>
                <a:latin typeface="Consolas" panose="020B0609020204030204" pitchFamily="49" charset="0"/>
                <a:sym typeface="Arial"/>
              </a:rPr>
              <a:t> -r -p </a:t>
            </a:r>
            <a:r>
              <a:rPr lang="en-IN" sz="1333" kern="0" dirty="0">
                <a:solidFill>
                  <a:srgbClr val="E6DB74"/>
                </a:solidFill>
                <a:latin typeface="Consolas" panose="020B0609020204030204" pitchFamily="49" charset="0"/>
                <a:sym typeface="Arial"/>
              </a:rPr>
              <a:t>"Please Enter the correct absolute destination name: "</a:t>
            </a:r>
            <a:r>
              <a:rPr lang="en-IN" sz="1333" kern="0" dirty="0">
                <a:solidFill>
                  <a:srgbClr val="F8F8F2"/>
                </a:solidFill>
                <a:latin typeface="Consolas" panose="020B0609020204030204" pitchFamily="49" charset="0"/>
                <a:sym typeface="Arial"/>
              </a:rPr>
              <a:t> </a:t>
            </a:r>
            <a:r>
              <a:rPr lang="en-IN" sz="1333" kern="0" dirty="0" err="1">
                <a:solidFill>
                  <a:srgbClr val="F8F8F2"/>
                </a:solidFill>
                <a:latin typeface="Consolas" panose="020B0609020204030204" pitchFamily="49" charset="0"/>
                <a:sym typeface="Arial"/>
              </a:rPr>
              <a:t>destination_name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unset</a:t>
            </a:r>
            <a:r>
              <a:rPr lang="en-IN" sz="1333" kern="0" dirty="0">
                <a:solidFill>
                  <a:srgbClr val="F8F8F2"/>
                </a:solidFill>
                <a:latin typeface="Consolas" panose="020B0609020204030204" pitchFamily="49" charset="0"/>
                <a:sym typeface="Arial"/>
              </a:rPr>
              <a:t> IFS</a:t>
            </a: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if</a:t>
            </a:r>
            <a:r>
              <a:rPr lang="en-IN" sz="1333" kern="0" dirty="0">
                <a:solidFill>
                  <a:srgbClr val="F8F8F2"/>
                </a:solidFill>
                <a:latin typeface="Consolas" panose="020B0609020204030204" pitchFamily="49" charset="0"/>
                <a:sym typeface="Arial"/>
              </a:rPr>
              <a:t> [ </a:t>
            </a:r>
            <a:r>
              <a:rPr lang="en-IN" sz="1333" kern="0" dirty="0">
                <a:solidFill>
                  <a:srgbClr val="F92672"/>
                </a:solidFill>
                <a:latin typeface="Consolas" panose="020B0609020204030204" pitchFamily="49" charset="0"/>
                <a:sym typeface="Arial"/>
              </a:rPr>
              <a:t>-d</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a:t>
            </a:r>
            <a:r>
              <a:rPr lang="en-IN" sz="1333" kern="0" dirty="0" err="1">
                <a:solidFill>
                  <a:srgbClr val="F8F8F2"/>
                </a:solidFill>
                <a:latin typeface="Consolas" panose="020B0609020204030204" pitchFamily="49" charset="0"/>
                <a:sym typeface="Arial"/>
              </a:rPr>
              <a:t>destination_name</a:t>
            </a:r>
            <a:r>
              <a:rPr lang="en-IN" sz="1333" kern="0" dirty="0">
                <a:solidFill>
                  <a:srgbClr val="E6DB74"/>
                </a:solidFill>
                <a:latin typeface="Consolas" panose="020B0609020204030204" pitchFamily="49" charset="0"/>
                <a:sym typeface="Arial"/>
              </a:rPr>
              <a:t>"</a:t>
            </a: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then</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flag=</a:t>
            </a:r>
            <a:r>
              <a:rPr lang="en-IN" sz="1333" kern="0" dirty="0">
                <a:solidFill>
                  <a:srgbClr val="E6DB74"/>
                </a:solidFill>
                <a:latin typeface="Consolas" panose="020B0609020204030204" pitchFamily="49" charset="0"/>
                <a:sym typeface="Arial"/>
              </a:rPr>
              <a:t>`expr </a:t>
            </a:r>
            <a:r>
              <a:rPr lang="en-IN" sz="1333" kern="0" dirty="0">
                <a:solidFill>
                  <a:srgbClr val="F8F8F2"/>
                </a:solidFill>
                <a:latin typeface="Consolas" panose="020B0609020204030204" pitchFamily="49" charset="0"/>
                <a:sym typeface="Arial"/>
              </a:rPr>
              <a:t>$flag</a:t>
            </a:r>
            <a:r>
              <a:rPr lang="en-IN" sz="1333" kern="0" dirty="0">
                <a:solidFill>
                  <a:srgbClr val="E6DB74"/>
                </a:solidFill>
                <a:latin typeface="Consolas" panose="020B0609020204030204" pitchFamily="49" charset="0"/>
                <a:sym typeface="Arial"/>
              </a:rPr>
              <a:t>+1`</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"directory found!"</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break</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else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66D9EF"/>
                </a:solidFill>
                <a:latin typeface="Consolas" panose="020B0609020204030204" pitchFamily="49" charset="0"/>
                <a:sym typeface="Arial"/>
              </a:rPr>
              <a:t>echo</a:t>
            </a:r>
            <a:r>
              <a:rPr lang="en-IN" sz="1333" kern="0" dirty="0">
                <a:solidFill>
                  <a:srgbClr val="F8F8F2"/>
                </a:solidFill>
                <a:latin typeface="Consolas" panose="020B0609020204030204" pitchFamily="49" charset="0"/>
                <a:sym typeface="Arial"/>
              </a:rPr>
              <a:t> </a:t>
            </a:r>
            <a:r>
              <a:rPr lang="en-IN" sz="1333" kern="0" dirty="0">
                <a:solidFill>
                  <a:srgbClr val="E6DB74"/>
                </a:solidFill>
                <a:latin typeface="Consolas" panose="020B0609020204030204" pitchFamily="49" charset="0"/>
                <a:sym typeface="Arial"/>
              </a:rPr>
              <a:t>"No such directory exits!!!!"</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continue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fi</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8F8F2"/>
                </a:solidFill>
                <a:latin typeface="Consolas" panose="020B0609020204030204" pitchFamily="49" charset="0"/>
                <a:sym typeface="Arial"/>
              </a:rPr>
              <a:t>    </a:t>
            </a:r>
            <a:r>
              <a:rPr lang="en-IN" sz="1333" kern="0" dirty="0">
                <a:solidFill>
                  <a:srgbClr val="F92672"/>
                </a:solidFill>
                <a:latin typeface="Consolas" panose="020B0609020204030204" pitchFamily="49" charset="0"/>
                <a:sym typeface="Arial"/>
              </a:rPr>
              <a:t>done</a:t>
            </a:r>
            <a:endParaRPr lang="en-IN" sz="1333" kern="0" dirty="0">
              <a:solidFill>
                <a:srgbClr val="F8F8F2"/>
              </a:solidFill>
              <a:latin typeface="Consolas" panose="020B0609020204030204" pitchFamily="49" charset="0"/>
              <a:sym typeface="Arial"/>
            </a:endParaRPr>
          </a:p>
          <a:p>
            <a:pPr defTabSz="1219170">
              <a:buClr>
                <a:srgbClr val="000000"/>
              </a:buClr>
            </a:pPr>
            <a:r>
              <a:rPr lang="en-IN" sz="1333" kern="0" dirty="0">
                <a:solidFill>
                  <a:srgbClr val="F92672"/>
                </a:solidFill>
                <a:latin typeface="Consolas" panose="020B0609020204030204" pitchFamily="49" charset="0"/>
                <a:sym typeface="Arial"/>
              </a:rPr>
              <a:t>fi</a:t>
            </a:r>
            <a:endParaRPr lang="en-IN" sz="1333" kern="0" dirty="0">
              <a:solidFill>
                <a:srgbClr val="F8F8F2"/>
              </a:solidFill>
              <a:latin typeface="Consolas" panose="020B0609020204030204" pitchFamily="49" charset="0"/>
              <a:sym typeface="Arial"/>
            </a:endParaRPr>
          </a:p>
        </p:txBody>
      </p:sp>
      <p:sp>
        <p:nvSpPr>
          <p:cNvPr id="3" name="Rectangle 2"/>
          <p:cNvSpPr/>
          <p:nvPr/>
        </p:nvSpPr>
        <p:spPr>
          <a:xfrm>
            <a:off x="9753602" y="332514"/>
            <a:ext cx="2233733" cy="4185761"/>
          </a:xfrm>
          <a:prstGeom prst="rect">
            <a:avLst/>
          </a:prstGeom>
        </p:spPr>
        <p:txBody>
          <a:bodyPr wrap="square">
            <a:spAutoFit/>
          </a:bodyPr>
          <a:lstStyle/>
          <a:p>
            <a:r>
              <a:rPr lang="en-GB" sz="1400" b="1" i="1" dirty="0">
                <a:solidFill>
                  <a:srgbClr val="000000"/>
                </a:solidFill>
                <a:latin typeface="Bell MT" panose="02020503060305020303" pitchFamily="18" charset="0"/>
              </a:rPr>
              <a:t>similarly as explained in previous slide, </a:t>
            </a:r>
            <a:r>
              <a:rPr lang="en-GB" sz="1400" dirty="0">
                <a:solidFill>
                  <a:srgbClr val="F8F8F2"/>
                </a:solidFill>
                <a:latin typeface="Consolas" panose="020B0609020204030204" pitchFamily="49" charset="0"/>
              </a:rPr>
              <a:t>IFS= </a:t>
            </a:r>
            <a:r>
              <a:rPr lang="en-GB" sz="1400" dirty="0">
                <a:solidFill>
                  <a:srgbClr val="66D9EF"/>
                </a:solidFill>
                <a:latin typeface="Consolas" panose="020B0609020204030204" pitchFamily="49" charset="0"/>
              </a:rPr>
              <a:t>read</a:t>
            </a:r>
            <a:r>
              <a:rPr lang="en-GB" sz="1400" dirty="0">
                <a:solidFill>
                  <a:srgbClr val="F8F8F2"/>
                </a:solidFill>
                <a:latin typeface="Consolas" panose="020B0609020204030204" pitchFamily="49" charset="0"/>
              </a:rPr>
              <a:t> -r -p </a:t>
            </a:r>
            <a:r>
              <a:rPr lang="en-GB" sz="1400" dirty="0" err="1">
                <a:solidFill>
                  <a:srgbClr val="E6DB74"/>
                </a:solidFill>
                <a:latin typeface="Consolas" panose="020B0609020204030204" pitchFamily="49" charset="0"/>
              </a:rPr>
              <a:t>msg</a:t>
            </a:r>
            <a:r>
              <a:rPr lang="en-GB" sz="1400" dirty="0">
                <a:solidFill>
                  <a:srgbClr val="F8F8F2"/>
                </a:solidFill>
                <a:latin typeface="Consolas" panose="020B0609020204030204" pitchFamily="49" charset="0"/>
              </a:rPr>
              <a:t> </a:t>
            </a:r>
            <a:r>
              <a:rPr lang="en-GB" sz="1400" dirty="0" err="1">
                <a:solidFill>
                  <a:srgbClr val="F8F8F2"/>
                </a:solidFill>
                <a:latin typeface="Consolas" panose="020B0609020204030204" pitchFamily="49" charset="0"/>
              </a:rPr>
              <a:t>var_name</a:t>
            </a:r>
            <a:r>
              <a:rPr lang="en-GB" sz="1400" dirty="0">
                <a:solidFill>
                  <a:srgbClr val="F8F8F2"/>
                </a:solidFill>
                <a:latin typeface="Consolas" panose="020B0609020204030204" pitchFamily="49" charset="0"/>
              </a:rPr>
              <a:t> </a:t>
            </a:r>
            <a:r>
              <a:rPr lang="en-GB" sz="1400" b="1" i="1" dirty="0">
                <a:solidFill>
                  <a:srgbClr val="000000"/>
                </a:solidFill>
                <a:latin typeface="Bell MT" panose="02020503060305020303" pitchFamily="18" charset="0"/>
              </a:rPr>
              <a:t>is used here to display the prompt message to enter the absolute destination pathname where output file is to be stored. and read the absolute pathname of destination directory  until a newline character or enter key is pressed by the user. this pathname is stored in the variable named destination name. then we will unset the environment variable IFS. </a:t>
            </a:r>
            <a:endParaRPr lang="en-GB" sz="1400" dirty="0"/>
          </a:p>
        </p:txBody>
      </p:sp>
      <p:sp>
        <p:nvSpPr>
          <p:cNvPr id="4" name="Rectangle 3"/>
          <p:cNvSpPr/>
          <p:nvPr/>
        </p:nvSpPr>
        <p:spPr>
          <a:xfrm>
            <a:off x="300251" y="5055910"/>
            <a:ext cx="9703557" cy="1384995"/>
          </a:xfrm>
          <a:prstGeom prst="rect">
            <a:avLst/>
          </a:prstGeom>
        </p:spPr>
        <p:txBody>
          <a:bodyPr wrap="square">
            <a:spAutoFit/>
          </a:bodyPr>
          <a:lstStyle/>
          <a:p>
            <a:r>
              <a:rPr lang="en-GB" sz="1400" b="1" i="1" dirty="0">
                <a:solidFill>
                  <a:srgbClr val="000000"/>
                </a:solidFill>
                <a:latin typeface="Bell MT" panose="02020503060305020303" pitchFamily="18" charset="0"/>
              </a:rPr>
              <a:t>similarly as explained in previous slide, here also we will check whether the destination pathname inputted by the user is correct or not using the -d option which returns true if the directory exists and false if  doesn’t exist. if the inputted destination pathname is correct then the rest of code here also is skipped. But if the inputted destination pathname is incorrect then we will ask user again and again to enter the correct destination pathname until he enters the correct path using the while loop. similarly here the variable named flag has the same purpose as before and as soon as correct destination path is entered flag variable becomes 1, “directory found ” is printed and we break the while loop.</a:t>
            </a:r>
            <a:endParaRPr lang="en-IN" sz="1400" dirty="0">
              <a:solidFill>
                <a:srgbClr val="000000"/>
              </a:solidFill>
            </a:endParaRPr>
          </a:p>
        </p:txBody>
      </p:sp>
      <p:sp>
        <p:nvSpPr>
          <p:cNvPr id="6" name="Right Brace 5"/>
          <p:cNvSpPr/>
          <p:nvPr/>
        </p:nvSpPr>
        <p:spPr>
          <a:xfrm>
            <a:off x="8876892" y="734251"/>
            <a:ext cx="436729" cy="3502923"/>
          </a:xfrm>
          <a:prstGeom prst="rightBrace">
            <a:avLst>
              <a:gd name="adj1" fmla="val 8333"/>
              <a:gd name="adj2" fmla="val 504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p:cNvSpPr/>
          <p:nvPr/>
        </p:nvSpPr>
        <p:spPr>
          <a:xfrm>
            <a:off x="8380376" y="59558"/>
            <a:ext cx="150125" cy="54591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ounded Rectangle 7"/>
          <p:cNvSpPr/>
          <p:nvPr/>
        </p:nvSpPr>
        <p:spPr>
          <a:xfrm>
            <a:off x="9638784" y="311123"/>
            <a:ext cx="2349849" cy="4207152"/>
          </a:xfrm>
          <a:prstGeom prst="roundRect">
            <a:avLst>
              <a:gd name="adj" fmla="val 4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204715" y="5055910"/>
            <a:ext cx="9894628" cy="1414060"/>
          </a:xfrm>
          <a:prstGeom prst="roundRect">
            <a:avLst>
              <a:gd name="adj" fmla="val 1120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Elbow Connector 19"/>
          <p:cNvCxnSpPr>
            <a:stCxn id="7" idx="1"/>
            <a:endCxn id="8" idx="1"/>
          </p:cNvCxnSpPr>
          <p:nvPr/>
        </p:nvCxnSpPr>
        <p:spPr>
          <a:xfrm rot="10800000" flipH="1" flipV="1">
            <a:off x="8530500" y="332513"/>
            <a:ext cx="1108283" cy="2082185"/>
          </a:xfrm>
          <a:prstGeom prst="bentConnector3">
            <a:avLst>
              <a:gd name="adj1" fmla="val 750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1"/>
            <a:endCxn id="14" idx="3"/>
          </p:cNvCxnSpPr>
          <p:nvPr/>
        </p:nvCxnSpPr>
        <p:spPr>
          <a:xfrm rot="10800000" flipH="1" flipV="1">
            <a:off x="9313621" y="2500214"/>
            <a:ext cx="785722" cy="3262725"/>
          </a:xfrm>
          <a:prstGeom prst="bentConnector5">
            <a:avLst>
              <a:gd name="adj1" fmla="val 410"/>
              <a:gd name="adj2" fmla="val 69730"/>
              <a:gd name="adj3" fmla="val 1290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slide20">
            <a:hlinkClick r:id="" action="ppaction://media"/>
            <a:extLst>
              <a:ext uri="{FF2B5EF4-FFF2-40B4-BE49-F238E27FC236}">
                <a16:creationId xmlns:a16="http://schemas.microsoft.com/office/drawing/2014/main" id="{7FF81486-CFD9-4F44-82E9-CEBA419FC0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777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58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05B3AD-BA91-403B-AA0D-FDB3610BC07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21</a:t>
            </a:fld>
            <a:endParaRPr lang="en" kern="0">
              <a:solidFill>
                <a:srgbClr val="1781A1"/>
              </a:solidFill>
            </a:endParaRPr>
          </a:p>
        </p:txBody>
      </p:sp>
      <p:sp>
        <p:nvSpPr>
          <p:cNvPr id="5" name="TextBox 4">
            <a:extLst>
              <a:ext uri="{FF2B5EF4-FFF2-40B4-BE49-F238E27FC236}">
                <a16:creationId xmlns:a16="http://schemas.microsoft.com/office/drawing/2014/main" id="{64FF0C2E-B0C8-42FA-A4DC-DF6CF1D0196B}"/>
              </a:ext>
            </a:extLst>
          </p:cNvPr>
          <p:cNvSpPr txBox="1"/>
          <p:nvPr/>
        </p:nvSpPr>
        <p:spPr>
          <a:xfrm>
            <a:off x="1" y="0"/>
            <a:ext cx="8106769" cy="212423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defTabSz="1219170">
              <a:buClr>
                <a:srgbClr val="000000"/>
              </a:buClr>
            </a:pPr>
            <a:r>
              <a:rPr lang="en-IN" sz="1467" kern="0" dirty="0">
                <a:solidFill>
                  <a:srgbClr val="F8F8F2"/>
                </a:solidFill>
                <a:latin typeface="Consolas" panose="020B0609020204030204" pitchFamily="49" charset="0"/>
                <a:sym typeface="Arial"/>
              </a:rPr>
              <a:t>IFS= </a:t>
            </a:r>
            <a:r>
              <a:rPr lang="en-IN" sz="1467" kern="0" dirty="0">
                <a:solidFill>
                  <a:srgbClr val="66D9EF"/>
                </a:solidFill>
                <a:latin typeface="Consolas" panose="020B0609020204030204" pitchFamily="49" charset="0"/>
                <a:sym typeface="Arial"/>
              </a:rPr>
              <a:t>read</a:t>
            </a:r>
            <a:r>
              <a:rPr lang="en-IN" sz="1467" kern="0" dirty="0">
                <a:solidFill>
                  <a:srgbClr val="F8F8F2"/>
                </a:solidFill>
                <a:latin typeface="Consolas" panose="020B0609020204030204" pitchFamily="49" charset="0"/>
                <a:sym typeface="Arial"/>
              </a:rPr>
              <a:t> -r -p </a:t>
            </a:r>
            <a:r>
              <a:rPr lang="en-IN" sz="1467" kern="0" dirty="0">
                <a:solidFill>
                  <a:srgbClr val="E6DB74"/>
                </a:solidFill>
                <a:latin typeface="Consolas" panose="020B0609020204030204" pitchFamily="49" charset="0"/>
                <a:sym typeface="Arial"/>
              </a:rPr>
              <a:t>"Please enter the Delimiter: "</a:t>
            </a:r>
            <a:r>
              <a:rPr lang="en-IN" sz="1467" kern="0" dirty="0">
                <a:solidFill>
                  <a:srgbClr val="F8F8F2"/>
                </a:solidFill>
                <a:latin typeface="Consolas" panose="020B0609020204030204" pitchFamily="49" charset="0"/>
                <a:sym typeface="Arial"/>
              </a:rPr>
              <a:t> delimiter</a:t>
            </a:r>
          </a:p>
          <a:p>
            <a:pPr defTabSz="1219170">
              <a:buClr>
                <a:srgbClr val="000000"/>
              </a:buClr>
            </a:pPr>
            <a:r>
              <a:rPr lang="en-IN" sz="1467" kern="0" dirty="0">
                <a:solidFill>
                  <a:srgbClr val="66D9EF"/>
                </a:solidFill>
                <a:latin typeface="Consolas" panose="020B0609020204030204" pitchFamily="49" charset="0"/>
                <a:sym typeface="Arial"/>
              </a:rPr>
              <a:t>unset</a:t>
            </a:r>
            <a:r>
              <a:rPr lang="en-IN" sz="1467" kern="0" dirty="0">
                <a:solidFill>
                  <a:srgbClr val="F8F8F2"/>
                </a:solidFill>
                <a:latin typeface="Consolas" panose="020B0609020204030204" pitchFamily="49" charset="0"/>
                <a:sym typeface="Arial"/>
              </a:rPr>
              <a:t> IFS</a:t>
            </a:r>
          </a:p>
          <a:p>
            <a:pPr defTabSz="1219170">
              <a:buClr>
                <a:srgbClr val="000000"/>
              </a:buClr>
            </a:pPr>
            <a:r>
              <a:rPr lang="en-IN" sz="1467" kern="0" dirty="0">
                <a:solidFill>
                  <a:srgbClr val="66D9EF"/>
                </a:solidFill>
                <a:latin typeface="Consolas" panose="020B0609020204030204" pitchFamily="49" charset="0"/>
                <a:sym typeface="Arial"/>
              </a:rPr>
              <a:t>read</a:t>
            </a:r>
            <a:r>
              <a:rPr lang="en-IN" sz="1467" kern="0" dirty="0">
                <a:solidFill>
                  <a:srgbClr val="F8F8F2"/>
                </a:solidFill>
                <a:latin typeface="Consolas" panose="020B0609020204030204" pitchFamily="49" charset="0"/>
                <a:sym typeface="Arial"/>
              </a:rPr>
              <a:t> -p </a:t>
            </a:r>
            <a:r>
              <a:rPr lang="en-IN" sz="1467" kern="0" dirty="0">
                <a:solidFill>
                  <a:srgbClr val="E6DB74"/>
                </a:solidFill>
                <a:latin typeface="Consolas" panose="020B0609020204030204" pitchFamily="49" charset="0"/>
                <a:sym typeface="Arial"/>
              </a:rPr>
              <a:t>"Please enter the </a:t>
            </a:r>
            <a:r>
              <a:rPr lang="en-IN" sz="1467" kern="0" dirty="0" err="1">
                <a:solidFill>
                  <a:srgbClr val="E6DB74"/>
                </a:solidFill>
                <a:latin typeface="Consolas" panose="020B0609020204030204" pitchFamily="49" charset="0"/>
                <a:sym typeface="Arial"/>
              </a:rPr>
              <a:t>fieldnumber</a:t>
            </a:r>
            <a:r>
              <a:rPr lang="en-IN" sz="1467" kern="0" dirty="0">
                <a:solidFill>
                  <a:srgbClr val="E6DB74"/>
                </a:solidFill>
                <a:latin typeface="Consolas" panose="020B0609020204030204" pitchFamily="49" charset="0"/>
                <a:sym typeface="Arial"/>
              </a:rPr>
              <a:t>: "</a:t>
            </a:r>
            <a:r>
              <a:rPr lang="en-IN" sz="1467" kern="0" dirty="0">
                <a:solidFill>
                  <a:srgbClr val="F8F8F2"/>
                </a:solidFill>
                <a:latin typeface="Consolas" panose="020B0609020204030204" pitchFamily="49" charset="0"/>
                <a:sym typeface="Arial"/>
              </a:rPr>
              <a:t> </a:t>
            </a:r>
            <a:r>
              <a:rPr lang="en-IN" sz="1467" kern="0" dirty="0" err="1">
                <a:solidFill>
                  <a:srgbClr val="F8F8F2"/>
                </a:solidFill>
                <a:latin typeface="Consolas" panose="020B0609020204030204" pitchFamily="49" charset="0"/>
                <a:sym typeface="Arial"/>
              </a:rPr>
              <a:t>fieldnumber</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a:solidFill>
                  <a:srgbClr val="F8F8F2"/>
                </a:solidFill>
                <a:latin typeface="Consolas" panose="020B0609020204030204" pitchFamily="49" charset="0"/>
                <a:sym typeface="Arial"/>
              </a:rPr>
              <a:t>out=</a:t>
            </a:r>
            <a:r>
              <a:rPr lang="en-IN" sz="1467" kern="0" dirty="0">
                <a:solidFill>
                  <a:srgbClr val="E6DB74"/>
                </a:solidFill>
                <a:latin typeface="Consolas" panose="020B0609020204030204" pitchFamily="49" charset="0"/>
                <a:sym typeface="Arial"/>
              </a:rPr>
              <a:t>"/output"</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err="1">
                <a:solidFill>
                  <a:srgbClr val="F8F8F2"/>
                </a:solidFill>
                <a:latin typeface="Consolas" panose="020B0609020204030204" pitchFamily="49" charset="0"/>
                <a:sym typeface="Arial"/>
              </a:rPr>
              <a:t>destination_file</a:t>
            </a:r>
            <a:r>
              <a:rPr lang="en-IN" sz="1467" kern="0" dirty="0">
                <a:solidFill>
                  <a:srgbClr val="F8F8F2"/>
                </a:solidFill>
                <a:latin typeface="Consolas" panose="020B0609020204030204" pitchFamily="49" charset="0"/>
                <a:sym typeface="Arial"/>
              </a:rPr>
              <a:t>=$</a:t>
            </a:r>
            <a:r>
              <a:rPr lang="en-IN" sz="1467" kern="0" dirty="0" err="1">
                <a:solidFill>
                  <a:srgbClr val="F8F8F2"/>
                </a:solidFill>
                <a:latin typeface="Consolas" panose="020B0609020204030204" pitchFamily="49" charset="0"/>
                <a:sym typeface="Arial"/>
              </a:rPr>
              <a:t>destination_name$out</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a:solidFill>
                  <a:srgbClr val="E6DB74"/>
                </a:solidFill>
                <a:latin typeface="Consolas" panose="020B0609020204030204" pitchFamily="49" charset="0"/>
                <a:sym typeface="Arial"/>
              </a:rPr>
              <a:t>`touch "</a:t>
            </a:r>
            <a:r>
              <a:rPr lang="en-IN" sz="1467" kern="0" dirty="0">
                <a:solidFill>
                  <a:srgbClr val="F8F8F2"/>
                </a:solidFill>
                <a:latin typeface="Consolas" panose="020B0609020204030204" pitchFamily="49" charset="0"/>
                <a:sym typeface="Arial"/>
              </a:rPr>
              <a:t>$</a:t>
            </a:r>
            <a:r>
              <a:rPr lang="en-IN" sz="1467" kern="0" dirty="0" err="1">
                <a:solidFill>
                  <a:srgbClr val="F8F8F2"/>
                </a:solidFill>
                <a:latin typeface="Consolas" panose="020B0609020204030204" pitchFamily="49" charset="0"/>
                <a:sym typeface="Arial"/>
              </a:rPr>
              <a:t>destination_file</a:t>
            </a:r>
            <a:r>
              <a:rPr lang="en-IN" sz="1467" kern="0" dirty="0">
                <a:solidFill>
                  <a:srgbClr val="E6DB74"/>
                </a:solidFill>
                <a:latin typeface="Consolas" panose="020B0609020204030204" pitchFamily="49" charset="0"/>
                <a:sym typeface="Arial"/>
              </a:rPr>
              <a:t>"`</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a:solidFill>
                  <a:srgbClr val="E6DB74"/>
                </a:solidFill>
                <a:latin typeface="Consolas" panose="020B0609020204030204" pitchFamily="49" charset="0"/>
                <a:sym typeface="Arial"/>
              </a:rPr>
              <a:t>`g++ mycut.cpp -o </a:t>
            </a:r>
            <a:r>
              <a:rPr lang="en-IN" sz="1467" kern="0" dirty="0" err="1">
                <a:solidFill>
                  <a:srgbClr val="E6DB74"/>
                </a:solidFill>
                <a:latin typeface="Consolas" panose="020B0609020204030204" pitchFamily="49" charset="0"/>
                <a:sym typeface="Arial"/>
              </a:rPr>
              <a:t>mycut</a:t>
            </a:r>
            <a:r>
              <a:rPr lang="en-IN" sz="1467" kern="0" dirty="0">
                <a:solidFill>
                  <a:srgbClr val="E6DB74"/>
                </a:solidFill>
                <a:latin typeface="Consolas" panose="020B0609020204030204" pitchFamily="49" charset="0"/>
                <a:sym typeface="Arial"/>
              </a:rPr>
              <a:t>`</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a:solidFill>
                  <a:srgbClr val="E6DB74"/>
                </a:solidFill>
                <a:latin typeface="Consolas" panose="020B0609020204030204" pitchFamily="49" charset="0"/>
                <a:sym typeface="Arial"/>
              </a:rPr>
              <a:t>`./</a:t>
            </a:r>
            <a:r>
              <a:rPr lang="en-IN" sz="1467" kern="0" dirty="0" err="1">
                <a:solidFill>
                  <a:srgbClr val="E6DB74"/>
                </a:solidFill>
                <a:latin typeface="Consolas" panose="020B0609020204030204" pitchFamily="49" charset="0"/>
                <a:sym typeface="Arial"/>
              </a:rPr>
              <a:t>mycut</a:t>
            </a:r>
            <a:r>
              <a:rPr lang="en-IN" sz="1467" kern="0" dirty="0">
                <a:solidFill>
                  <a:srgbClr val="E6DB74"/>
                </a:solidFill>
                <a:latin typeface="Consolas" panose="020B0609020204030204" pitchFamily="49" charset="0"/>
                <a:sym typeface="Arial"/>
              </a:rPr>
              <a:t> - d "</a:t>
            </a:r>
            <a:r>
              <a:rPr lang="en-IN" sz="1467" kern="0" dirty="0">
                <a:solidFill>
                  <a:srgbClr val="F8F8F2"/>
                </a:solidFill>
                <a:latin typeface="Consolas" panose="020B0609020204030204" pitchFamily="49" charset="0"/>
                <a:sym typeface="Arial"/>
              </a:rPr>
              <a:t>$delimiter</a:t>
            </a:r>
            <a:r>
              <a:rPr lang="en-IN" sz="1467" kern="0" dirty="0">
                <a:solidFill>
                  <a:srgbClr val="E6DB74"/>
                </a:solidFill>
                <a:latin typeface="Consolas" panose="020B0609020204030204" pitchFamily="49" charset="0"/>
                <a:sym typeface="Arial"/>
              </a:rPr>
              <a:t>" -f </a:t>
            </a:r>
            <a:r>
              <a:rPr lang="en-IN" sz="1467" kern="0" dirty="0">
                <a:solidFill>
                  <a:srgbClr val="F8F8F2"/>
                </a:solidFill>
                <a:latin typeface="Consolas" panose="020B0609020204030204" pitchFamily="49" charset="0"/>
                <a:sym typeface="Arial"/>
              </a:rPr>
              <a:t>$</a:t>
            </a:r>
            <a:r>
              <a:rPr lang="en-IN" sz="1467" kern="0" dirty="0" err="1">
                <a:solidFill>
                  <a:srgbClr val="F8F8F2"/>
                </a:solidFill>
                <a:latin typeface="Consolas" panose="020B0609020204030204" pitchFamily="49" charset="0"/>
                <a:sym typeface="Arial"/>
              </a:rPr>
              <a:t>fieldnumber</a:t>
            </a:r>
            <a:r>
              <a:rPr lang="en-IN" sz="1467" kern="0" dirty="0">
                <a:solidFill>
                  <a:srgbClr val="E6DB74"/>
                </a:solidFill>
                <a:latin typeface="Consolas" panose="020B0609020204030204" pitchFamily="49" charset="0"/>
                <a:sym typeface="Arial"/>
              </a:rPr>
              <a:t> "</a:t>
            </a:r>
            <a:r>
              <a:rPr lang="en-IN" sz="1467" kern="0" dirty="0">
                <a:solidFill>
                  <a:srgbClr val="F8F8F2"/>
                </a:solidFill>
                <a:latin typeface="Consolas" panose="020B0609020204030204" pitchFamily="49" charset="0"/>
                <a:sym typeface="Arial"/>
              </a:rPr>
              <a:t>$pathname</a:t>
            </a:r>
            <a:r>
              <a:rPr lang="en-IN" sz="1467" kern="0" dirty="0">
                <a:solidFill>
                  <a:srgbClr val="E6DB74"/>
                </a:solidFill>
                <a:latin typeface="Consolas" panose="020B0609020204030204" pitchFamily="49" charset="0"/>
                <a:sym typeface="Arial"/>
              </a:rPr>
              <a:t>" </a:t>
            </a:r>
            <a:r>
              <a:rPr lang="en-IN" sz="1467" kern="0" dirty="0">
                <a:solidFill>
                  <a:srgbClr val="F92672"/>
                </a:solidFill>
                <a:latin typeface="Consolas" panose="020B0609020204030204" pitchFamily="49" charset="0"/>
                <a:sym typeface="Arial"/>
              </a:rPr>
              <a:t>&gt;</a:t>
            </a:r>
            <a:r>
              <a:rPr lang="en-IN" sz="1467" kern="0" dirty="0">
                <a:solidFill>
                  <a:srgbClr val="E6DB74"/>
                </a:solidFill>
                <a:latin typeface="Consolas" panose="020B0609020204030204" pitchFamily="49" charset="0"/>
                <a:sym typeface="Arial"/>
              </a:rPr>
              <a:t> "</a:t>
            </a:r>
            <a:r>
              <a:rPr lang="en-IN" sz="1467" kern="0" dirty="0">
                <a:solidFill>
                  <a:srgbClr val="F8F8F2"/>
                </a:solidFill>
                <a:latin typeface="Consolas" panose="020B0609020204030204" pitchFamily="49" charset="0"/>
                <a:sym typeface="Arial"/>
              </a:rPr>
              <a:t>$</a:t>
            </a:r>
            <a:r>
              <a:rPr lang="en-IN" sz="1467" kern="0" dirty="0" err="1">
                <a:solidFill>
                  <a:srgbClr val="F8F8F2"/>
                </a:solidFill>
                <a:latin typeface="Consolas" panose="020B0609020204030204" pitchFamily="49" charset="0"/>
                <a:sym typeface="Arial"/>
              </a:rPr>
              <a:t>destination_file</a:t>
            </a:r>
            <a:r>
              <a:rPr lang="en-IN" sz="1467" kern="0" dirty="0">
                <a:solidFill>
                  <a:srgbClr val="E6DB74"/>
                </a:solidFill>
                <a:latin typeface="Consolas" panose="020B0609020204030204" pitchFamily="49" charset="0"/>
                <a:sym typeface="Arial"/>
              </a:rPr>
              <a:t>"`</a:t>
            </a:r>
            <a:endParaRPr lang="en-IN" sz="1467" kern="0" dirty="0">
              <a:solidFill>
                <a:srgbClr val="F8F8F2"/>
              </a:solidFill>
              <a:latin typeface="Consolas" panose="020B0609020204030204" pitchFamily="49" charset="0"/>
              <a:sym typeface="Arial"/>
            </a:endParaRPr>
          </a:p>
          <a:p>
            <a:pPr defTabSz="1219170">
              <a:buClr>
                <a:srgbClr val="000000"/>
              </a:buClr>
            </a:pPr>
            <a:r>
              <a:rPr lang="en-IN" sz="1467" kern="0" dirty="0">
                <a:solidFill>
                  <a:srgbClr val="66D9EF"/>
                </a:solidFill>
                <a:latin typeface="Consolas" panose="020B0609020204030204" pitchFamily="49" charset="0"/>
                <a:sym typeface="Arial"/>
              </a:rPr>
              <a:t>exit</a:t>
            </a:r>
            <a:endParaRPr lang="en-IN" sz="1467" kern="0" dirty="0">
              <a:solidFill>
                <a:srgbClr val="F8F8F2"/>
              </a:solidFill>
              <a:latin typeface="Consolas" panose="020B0609020204030204" pitchFamily="49" charset="0"/>
              <a:sym typeface="Arial"/>
            </a:endParaRPr>
          </a:p>
        </p:txBody>
      </p:sp>
      <p:sp>
        <p:nvSpPr>
          <p:cNvPr id="3" name="Rectangle 2"/>
          <p:cNvSpPr/>
          <p:nvPr/>
        </p:nvSpPr>
        <p:spPr>
          <a:xfrm>
            <a:off x="9430603" y="197892"/>
            <a:ext cx="2639153" cy="3970318"/>
          </a:xfrm>
          <a:prstGeom prst="rect">
            <a:avLst/>
          </a:prstGeom>
        </p:spPr>
        <p:txBody>
          <a:bodyPr wrap="square">
            <a:spAutoFit/>
          </a:bodyPr>
          <a:lstStyle/>
          <a:p>
            <a:r>
              <a:rPr lang="en-GB" sz="1400" b="1" i="1" dirty="0">
                <a:solidFill>
                  <a:srgbClr val="000000"/>
                </a:solidFill>
                <a:latin typeface="Bell MT" panose="02020503060305020303" pitchFamily="18" charset="0"/>
              </a:rPr>
              <a:t>Now we will ask the user to enter the desired delimiter normally without  double quotes. here also we will use -r option to ignore the interpretation of the backslash escape characters and take input until enter is pressed and -p option to display the prompt message. delimiter is basically a sequence of one or more characters for specifying the boundary between separate, independent regions in plain text. the entered delimiter is stored in the variable named delimiter. then we will unset the environment variable IFS.</a:t>
            </a:r>
            <a:endParaRPr lang="en-GB" sz="1400" dirty="0"/>
          </a:p>
        </p:txBody>
      </p:sp>
      <p:sp>
        <p:nvSpPr>
          <p:cNvPr id="4" name="Rectangle 3"/>
          <p:cNvSpPr/>
          <p:nvPr/>
        </p:nvSpPr>
        <p:spPr>
          <a:xfrm>
            <a:off x="3475261" y="4494000"/>
            <a:ext cx="5095534" cy="1815882"/>
          </a:xfrm>
          <a:prstGeom prst="rect">
            <a:avLst/>
          </a:prstGeom>
        </p:spPr>
        <p:txBody>
          <a:bodyPr wrap="square">
            <a:spAutoFit/>
          </a:bodyPr>
          <a:lstStyle/>
          <a:p>
            <a:r>
              <a:rPr lang="en-GB" sz="1400" b="1" i="1" dirty="0">
                <a:solidFill>
                  <a:srgbClr val="000000"/>
                </a:solidFill>
                <a:latin typeface="Bell MT" panose="02020503060305020303" pitchFamily="18" charset="0"/>
              </a:rPr>
              <a:t>the variable named </a:t>
            </a:r>
            <a:r>
              <a:rPr lang="en-GB" sz="1400" b="1" i="1" dirty="0" err="1">
                <a:solidFill>
                  <a:srgbClr val="000000"/>
                </a:solidFill>
                <a:latin typeface="Bell MT" panose="02020503060305020303" pitchFamily="18" charset="0"/>
              </a:rPr>
              <a:t>destination_file</a:t>
            </a:r>
            <a:r>
              <a:rPr lang="en-GB" sz="1400" b="1" i="1" dirty="0">
                <a:solidFill>
                  <a:srgbClr val="000000"/>
                </a:solidFill>
                <a:latin typeface="Bell MT" panose="02020503060305020303" pitchFamily="18" charset="0"/>
              </a:rPr>
              <a:t> contains the absolute pathname of the output file which will contain the output of the simulated cut command. this pathname is obtained by concatenating the absolute pathname for destination directory and the name of the file that is output. this concatenation is done above as $</a:t>
            </a:r>
            <a:r>
              <a:rPr lang="en-GB" sz="1400" b="1" i="1" dirty="0" err="1">
                <a:solidFill>
                  <a:srgbClr val="000000"/>
                </a:solidFill>
                <a:latin typeface="Bell MT" panose="02020503060305020303" pitchFamily="18" charset="0"/>
              </a:rPr>
              <a:t>destination_name$out</a:t>
            </a:r>
            <a:r>
              <a:rPr lang="en-GB" sz="1400" b="1" i="1" dirty="0">
                <a:solidFill>
                  <a:srgbClr val="000000"/>
                </a:solidFill>
                <a:latin typeface="Bell MT" panose="02020503060305020303" pitchFamily="18" charset="0"/>
              </a:rPr>
              <a:t> where variable named out contains the name of file that is output. then we will create the file named output using the touch command.</a:t>
            </a:r>
            <a:endParaRPr lang="en-GB" sz="1400" dirty="0"/>
          </a:p>
        </p:txBody>
      </p:sp>
      <p:sp>
        <p:nvSpPr>
          <p:cNvPr id="6" name="Rectangle 5"/>
          <p:cNvSpPr/>
          <p:nvPr/>
        </p:nvSpPr>
        <p:spPr>
          <a:xfrm>
            <a:off x="9103057" y="4542637"/>
            <a:ext cx="2958167" cy="1169551"/>
          </a:xfrm>
          <a:prstGeom prst="rect">
            <a:avLst/>
          </a:prstGeom>
        </p:spPr>
        <p:txBody>
          <a:bodyPr wrap="square">
            <a:spAutoFit/>
          </a:bodyPr>
          <a:lstStyle/>
          <a:p>
            <a:r>
              <a:rPr lang="en-GB" sz="1400" b="1" i="1" dirty="0">
                <a:solidFill>
                  <a:srgbClr val="000000"/>
                </a:solidFill>
                <a:latin typeface="Bell MT" panose="02020503060305020303" pitchFamily="18" charset="0"/>
              </a:rPr>
              <a:t>Now we will ask the user to enter the field number and store in the variable named </a:t>
            </a:r>
            <a:r>
              <a:rPr lang="en-GB" sz="1400" b="1" i="1" dirty="0" err="1">
                <a:solidFill>
                  <a:srgbClr val="000000"/>
                </a:solidFill>
                <a:latin typeface="Bell MT" panose="02020503060305020303" pitchFamily="18" charset="0"/>
              </a:rPr>
              <a:t>fieldnumber</a:t>
            </a:r>
            <a:r>
              <a:rPr lang="en-GB" sz="1400" b="1" i="1" dirty="0">
                <a:solidFill>
                  <a:srgbClr val="000000"/>
                </a:solidFill>
                <a:latin typeface="Bell MT" panose="02020503060305020303" pitchFamily="18" charset="0"/>
              </a:rPr>
              <a:t>. the -p option is used to prompt a message to enter the field number. </a:t>
            </a:r>
            <a:endParaRPr lang="en-IN" dirty="0"/>
          </a:p>
        </p:txBody>
      </p:sp>
      <p:sp>
        <p:nvSpPr>
          <p:cNvPr id="7" name="Rectangle 6"/>
          <p:cNvSpPr/>
          <p:nvPr/>
        </p:nvSpPr>
        <p:spPr>
          <a:xfrm>
            <a:off x="136478" y="2899503"/>
            <a:ext cx="3562066" cy="1384995"/>
          </a:xfrm>
          <a:prstGeom prst="rect">
            <a:avLst/>
          </a:prstGeom>
        </p:spPr>
        <p:txBody>
          <a:bodyPr wrap="square">
            <a:spAutoFit/>
          </a:bodyPr>
          <a:lstStyle/>
          <a:p>
            <a:r>
              <a:rPr lang="en-GB" sz="1400" b="1" i="1" dirty="0">
                <a:solidFill>
                  <a:srgbClr val="000000"/>
                </a:solidFill>
                <a:latin typeface="Bell MT" panose="02020503060305020303" pitchFamily="18" charset="0"/>
              </a:rPr>
              <a:t>now we will compile the code in mycut.cpp which mimics the </a:t>
            </a:r>
            <a:r>
              <a:rPr lang="en-GB" sz="1400" b="1" i="1" dirty="0" err="1">
                <a:solidFill>
                  <a:srgbClr val="000000"/>
                </a:solidFill>
                <a:latin typeface="Bell MT" panose="02020503060305020303" pitchFamily="18" charset="0"/>
              </a:rPr>
              <a:t>linux</a:t>
            </a:r>
            <a:r>
              <a:rPr lang="en-GB" sz="1400" b="1" i="1" dirty="0">
                <a:solidFill>
                  <a:srgbClr val="000000"/>
                </a:solidFill>
                <a:latin typeface="Bell MT" panose="02020503060305020303" pitchFamily="18" charset="0"/>
              </a:rPr>
              <a:t> command cut using  g++ and name the executable output file as </a:t>
            </a:r>
            <a:r>
              <a:rPr lang="en-GB" sz="1400" b="1" i="1" dirty="0" err="1">
                <a:solidFill>
                  <a:srgbClr val="000000"/>
                </a:solidFill>
                <a:latin typeface="Bell MT" panose="02020503060305020303" pitchFamily="18" charset="0"/>
              </a:rPr>
              <a:t>mycut</a:t>
            </a:r>
            <a:r>
              <a:rPr lang="en-GB" sz="1400" b="1" i="1" dirty="0">
                <a:solidFill>
                  <a:srgbClr val="000000"/>
                </a:solidFill>
                <a:latin typeface="Bell MT" panose="02020503060305020303" pitchFamily="18" charset="0"/>
              </a:rPr>
              <a:t> using the -o option. then we will run the executable output file created</a:t>
            </a:r>
            <a:r>
              <a:rPr lang="en-IN" sz="1400" dirty="0">
                <a:solidFill>
                  <a:srgbClr val="000000"/>
                </a:solidFill>
              </a:rPr>
              <a:t>.</a:t>
            </a:r>
            <a:endParaRPr lang="en-GB" sz="1400" dirty="0">
              <a:solidFill>
                <a:srgbClr val="000000"/>
              </a:solidFill>
            </a:endParaRPr>
          </a:p>
        </p:txBody>
      </p:sp>
      <p:sp>
        <p:nvSpPr>
          <p:cNvPr id="8" name="Right Brace 7"/>
          <p:cNvSpPr/>
          <p:nvPr/>
        </p:nvSpPr>
        <p:spPr>
          <a:xfrm>
            <a:off x="6400800" y="0"/>
            <a:ext cx="218364" cy="39578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e 10"/>
          <p:cNvSpPr/>
          <p:nvPr/>
        </p:nvSpPr>
        <p:spPr>
          <a:xfrm>
            <a:off x="6392268" y="395785"/>
            <a:ext cx="226895" cy="38213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p:cNvSpPr/>
          <p:nvPr/>
        </p:nvSpPr>
        <p:spPr>
          <a:xfrm>
            <a:off x="4286159" y="777922"/>
            <a:ext cx="272193" cy="57320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Right Brace 17"/>
          <p:cNvSpPr/>
          <p:nvPr/>
        </p:nvSpPr>
        <p:spPr>
          <a:xfrm>
            <a:off x="7861109" y="1351128"/>
            <a:ext cx="109183" cy="58685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Rounded Rectangle 21"/>
          <p:cNvSpPr/>
          <p:nvPr/>
        </p:nvSpPr>
        <p:spPr>
          <a:xfrm>
            <a:off x="9376011" y="146205"/>
            <a:ext cx="2685213" cy="4152840"/>
          </a:xfrm>
          <a:prstGeom prst="roundRect">
            <a:avLst>
              <a:gd name="adj" fmla="val 80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95534" y="2930536"/>
            <a:ext cx="3589362" cy="1353961"/>
          </a:xfrm>
          <a:prstGeom prst="roundRect">
            <a:avLst>
              <a:gd name="adj" fmla="val 1286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Elbow Connector 35"/>
          <p:cNvCxnSpPr>
            <a:stCxn id="8" idx="1"/>
            <a:endCxn id="22" idx="1"/>
          </p:cNvCxnSpPr>
          <p:nvPr/>
        </p:nvCxnSpPr>
        <p:spPr>
          <a:xfrm rot="10800000" flipH="1" flipV="1">
            <a:off x="6619163" y="197893"/>
            <a:ext cx="2756847" cy="2024732"/>
          </a:xfrm>
          <a:prstGeom prst="bentConnector3">
            <a:avLst>
              <a:gd name="adj1" fmla="val 935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9103057" y="4494000"/>
            <a:ext cx="2966699" cy="1218188"/>
          </a:xfrm>
          <a:prstGeom prst="roundRect">
            <a:avLst>
              <a:gd name="adj" fmla="val 124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Elbow Connector 41"/>
          <p:cNvCxnSpPr>
            <a:stCxn id="11" idx="1"/>
            <a:endCxn id="6" idx="1"/>
          </p:cNvCxnSpPr>
          <p:nvPr/>
        </p:nvCxnSpPr>
        <p:spPr>
          <a:xfrm rot="10800000" flipH="1" flipV="1">
            <a:off x="6619163" y="586853"/>
            <a:ext cx="2483894" cy="4540559"/>
          </a:xfrm>
          <a:prstGeom prst="bentConnector3">
            <a:avLst>
              <a:gd name="adj1" fmla="val 937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3447966" y="4501694"/>
            <a:ext cx="5122829" cy="1812225"/>
          </a:xfrm>
          <a:prstGeom prst="roundRect">
            <a:avLst>
              <a:gd name="adj" fmla="val 1240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8" name="Elbow Connector 47"/>
          <p:cNvCxnSpPr>
            <a:stCxn id="18" idx="1"/>
            <a:endCxn id="7" idx="3"/>
          </p:cNvCxnSpPr>
          <p:nvPr/>
        </p:nvCxnSpPr>
        <p:spPr>
          <a:xfrm rot="10800000" flipV="1">
            <a:off x="3698544" y="1644555"/>
            <a:ext cx="4271748" cy="1947446"/>
          </a:xfrm>
          <a:prstGeom prst="bentConnector3">
            <a:avLst>
              <a:gd name="adj1" fmla="val -131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cxnSpLocks/>
            <a:stCxn id="15" idx="1"/>
            <a:endCxn id="46" idx="3"/>
          </p:cNvCxnSpPr>
          <p:nvPr/>
        </p:nvCxnSpPr>
        <p:spPr>
          <a:xfrm rot="10800000" flipH="1" flipV="1">
            <a:off x="4558351" y="1064525"/>
            <a:ext cx="4012443" cy="4343282"/>
          </a:xfrm>
          <a:prstGeom prst="bentConnector5">
            <a:avLst>
              <a:gd name="adj1" fmla="val 105680"/>
              <a:gd name="adj2" fmla="val 42868"/>
              <a:gd name="adj3" fmla="val 1056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slide21">
            <a:hlinkClick r:id="" action="ppaction://media"/>
            <a:extLst>
              <a:ext uri="{FF2B5EF4-FFF2-40B4-BE49-F238E27FC236}">
                <a16:creationId xmlns:a16="http://schemas.microsoft.com/office/drawing/2014/main" id="{D22162FB-1EF7-44EA-ACBB-86F7175354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10633" y="6037978"/>
            <a:ext cx="609600" cy="609600"/>
          </a:xfrm>
          <a:prstGeom prst="rect">
            <a:avLst/>
          </a:prstGeom>
        </p:spPr>
      </p:pic>
    </p:spTree>
    <p:extLst>
      <p:ext uri="{BB962C8B-B14F-4D97-AF65-F5344CB8AC3E}">
        <p14:creationId xmlns:p14="http://schemas.microsoft.com/office/powerpoint/2010/main" val="310616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3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Output Screenshots</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r>
              <a:rPr lang="en" dirty="0"/>
              <a:t>Lets have a look at the screenshots</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4</a:t>
            </a:r>
            <a:endParaRPr sz="1867" b="1" kern="0" dirty="0">
              <a:solidFill>
                <a:srgbClr val="FFFFFF"/>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335950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3661" y="3028114"/>
            <a:ext cx="8845600" cy="811200"/>
          </a:xfrm>
        </p:spPr>
        <p:txBody>
          <a:bodyPr/>
          <a:lstStyle/>
          <a:p>
            <a:r>
              <a:rPr lang="en-IN" dirty="0"/>
              <a:t>Output of mycut.cpp</a:t>
            </a:r>
          </a:p>
        </p:txBody>
      </p:sp>
    </p:spTree>
    <p:extLst>
      <p:ext uri="{BB962C8B-B14F-4D97-AF65-F5344CB8AC3E}">
        <p14:creationId xmlns:p14="http://schemas.microsoft.com/office/powerpoint/2010/main" val="119532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
        <p:nvSpPr>
          <p:cNvPr id="2" name="Rectangle 1">
            <a:extLst>
              <a:ext uri="{FF2B5EF4-FFF2-40B4-BE49-F238E27FC236}">
                <a16:creationId xmlns:a16="http://schemas.microsoft.com/office/drawing/2014/main" id="{A38F774F-65A8-4004-BE53-8BD4E203E584}"/>
              </a:ext>
            </a:extLst>
          </p:cNvPr>
          <p:cNvSpPr/>
          <p:nvPr/>
        </p:nvSpPr>
        <p:spPr>
          <a:xfrm>
            <a:off x="1609859" y="1159099"/>
            <a:ext cx="4365938" cy="450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EF8CE81D-5432-436A-B335-4510960E8B3A}"/>
              </a:ext>
            </a:extLst>
          </p:cNvPr>
          <p:cNvSpPr/>
          <p:nvPr/>
        </p:nvSpPr>
        <p:spPr>
          <a:xfrm>
            <a:off x="1609859" y="3232598"/>
            <a:ext cx="3992451" cy="247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3747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50CBF7-D72A-4D92-B62B-ADC7C2ECF7A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25</a:t>
            </a:fld>
            <a:endParaRPr lang="en" kern="0">
              <a:solidFill>
                <a:srgbClr val="1781A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
        <p:nvSpPr>
          <p:cNvPr id="3" name="Rectangle 2">
            <a:extLst>
              <a:ext uri="{FF2B5EF4-FFF2-40B4-BE49-F238E27FC236}">
                <a16:creationId xmlns:a16="http://schemas.microsoft.com/office/drawing/2014/main" id="{0A28D4A3-7640-46D0-A67E-C8CEECB49E96}"/>
              </a:ext>
            </a:extLst>
          </p:cNvPr>
          <p:cNvSpPr/>
          <p:nvPr/>
        </p:nvSpPr>
        <p:spPr>
          <a:xfrm>
            <a:off x="1609859" y="656823"/>
            <a:ext cx="4159876" cy="321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381892E-A942-4913-80C4-ACA676B4DF56}"/>
              </a:ext>
            </a:extLst>
          </p:cNvPr>
          <p:cNvSpPr/>
          <p:nvPr/>
        </p:nvSpPr>
        <p:spPr>
          <a:xfrm>
            <a:off x="1609859" y="2550017"/>
            <a:ext cx="3953814" cy="321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4602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
        <p:nvSpPr>
          <p:cNvPr id="3" name="Rectangle 2">
            <a:extLst>
              <a:ext uri="{FF2B5EF4-FFF2-40B4-BE49-F238E27FC236}">
                <a16:creationId xmlns:a16="http://schemas.microsoft.com/office/drawing/2014/main" id="{859448DF-D10F-4B67-8D68-FAE3ED535FA1}"/>
              </a:ext>
            </a:extLst>
          </p:cNvPr>
          <p:cNvSpPr/>
          <p:nvPr/>
        </p:nvSpPr>
        <p:spPr>
          <a:xfrm>
            <a:off x="1645920" y="689317"/>
            <a:ext cx="4304714" cy="225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8E19086-C28E-4DB2-8F77-9FB93CDABC4B}"/>
              </a:ext>
            </a:extLst>
          </p:cNvPr>
          <p:cNvSpPr/>
          <p:nvPr/>
        </p:nvSpPr>
        <p:spPr>
          <a:xfrm>
            <a:off x="1645920" y="2614246"/>
            <a:ext cx="3811905" cy="225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787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
        <p:nvSpPr>
          <p:cNvPr id="3" name="Rectangle 2">
            <a:extLst>
              <a:ext uri="{FF2B5EF4-FFF2-40B4-BE49-F238E27FC236}">
                <a16:creationId xmlns:a16="http://schemas.microsoft.com/office/drawing/2014/main" id="{72D3E8B7-3AD7-4A59-AA31-79C2380E7E80}"/>
              </a:ext>
            </a:extLst>
          </p:cNvPr>
          <p:cNvSpPr/>
          <p:nvPr/>
        </p:nvSpPr>
        <p:spPr>
          <a:xfrm>
            <a:off x="1596980" y="656823"/>
            <a:ext cx="4250028" cy="28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06C8C33-C153-45FA-8283-304684AA5021}"/>
              </a:ext>
            </a:extLst>
          </p:cNvPr>
          <p:cNvSpPr/>
          <p:nvPr/>
        </p:nvSpPr>
        <p:spPr>
          <a:xfrm>
            <a:off x="1622738" y="2588654"/>
            <a:ext cx="3979572" cy="28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2462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pic>
        <p:nvPicPr>
          <p:cNvPr id="3" name="c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0942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5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3661" y="3028114"/>
            <a:ext cx="8845600" cy="811200"/>
          </a:xfrm>
        </p:spPr>
        <p:txBody>
          <a:bodyPr/>
          <a:lstStyle/>
          <a:p>
            <a:r>
              <a:rPr lang="en-IN" dirty="0"/>
              <a:t>Output of </a:t>
            </a:r>
            <a:r>
              <a:rPr lang="en-IN" dirty="0" err="1"/>
              <a:t>script.bash</a:t>
            </a:r>
            <a:endParaRPr lang="en-IN" dirty="0"/>
          </a:p>
        </p:txBody>
      </p:sp>
    </p:spTree>
    <p:extLst>
      <p:ext uri="{BB962C8B-B14F-4D97-AF65-F5344CB8AC3E}">
        <p14:creationId xmlns:p14="http://schemas.microsoft.com/office/powerpoint/2010/main" val="388292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Questions Assigned</a:t>
            </a:r>
            <a:endParaRPr dirty="0"/>
          </a:p>
        </p:txBody>
      </p:sp>
      <p:sp>
        <p:nvSpPr>
          <p:cNvPr id="243" name="Google Shape;243;p17"/>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3</a:t>
            </a:fld>
            <a:endParaRPr kern="0">
              <a:solidFill>
                <a:srgbClr val="1781A1"/>
              </a:solidFill>
            </a:endParaRPr>
          </a:p>
        </p:txBody>
      </p:sp>
      <p:sp>
        <p:nvSpPr>
          <p:cNvPr id="5" name="Google Shape;230;p15">
            <a:extLst>
              <a:ext uri="{FF2B5EF4-FFF2-40B4-BE49-F238E27FC236}">
                <a16:creationId xmlns:a16="http://schemas.microsoft.com/office/drawing/2014/main" id="{BF69E518-5E57-4C35-BBB3-3B40C980571F}"/>
              </a:ext>
            </a:extLst>
          </p:cNvPr>
          <p:cNvSpPr txBox="1"/>
          <p:nvPr/>
        </p:nvSpPr>
        <p:spPr>
          <a:xfrm>
            <a:off x="849645" y="2340473"/>
            <a:ext cx="1521643" cy="1402400"/>
          </a:xfrm>
          <a:prstGeom prst="hexagon">
            <a:avLst/>
          </a:prstGeom>
          <a:solidFill>
            <a:schemeClr val="accent2"/>
          </a:solid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5333" b="1" kern="0" dirty="0">
                <a:solidFill>
                  <a:srgbClr val="FFFFFF"/>
                </a:solidFill>
                <a:latin typeface="Saira Semi Condensed"/>
                <a:ea typeface="Saira Semi Condensed"/>
                <a:cs typeface="Saira Semi Condensed"/>
                <a:sym typeface="Saira Semi Condensed"/>
              </a:rPr>
              <a:t>1F</a:t>
            </a:r>
            <a:endParaRPr sz="1467" b="1" kern="0" dirty="0">
              <a:solidFill>
                <a:srgbClr val="FFFFFF"/>
              </a:solidFill>
              <a:latin typeface="Saira Semi Condensed"/>
              <a:ea typeface="Saira Semi Condensed"/>
              <a:cs typeface="Saira Semi Condensed"/>
              <a:sym typeface="Saira Semi Condensed"/>
            </a:endParaRPr>
          </a:p>
        </p:txBody>
      </p:sp>
      <p:sp>
        <p:nvSpPr>
          <p:cNvPr id="6" name="Google Shape;230;p15">
            <a:extLst>
              <a:ext uri="{FF2B5EF4-FFF2-40B4-BE49-F238E27FC236}">
                <a16:creationId xmlns:a16="http://schemas.microsoft.com/office/drawing/2014/main" id="{3A3D17B9-4F98-4DCF-9AD4-F1B9718F5D0F}"/>
              </a:ext>
            </a:extLst>
          </p:cNvPr>
          <p:cNvSpPr txBox="1"/>
          <p:nvPr/>
        </p:nvSpPr>
        <p:spPr>
          <a:xfrm>
            <a:off x="849645" y="4474272"/>
            <a:ext cx="1521643" cy="1402400"/>
          </a:xfrm>
          <a:prstGeom prst="hexagon">
            <a:avLst/>
          </a:prstGeom>
          <a:solidFill>
            <a:schemeClr val="accent2"/>
          </a:solid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5333" b="1" kern="0" dirty="0">
                <a:solidFill>
                  <a:srgbClr val="FFFFFF"/>
                </a:solidFill>
                <a:latin typeface="Saira Semi Condensed"/>
                <a:ea typeface="Saira Semi Condensed"/>
                <a:cs typeface="Saira Semi Condensed"/>
                <a:sym typeface="Saira Semi Condensed"/>
              </a:rPr>
              <a:t>2F</a:t>
            </a:r>
            <a:endParaRPr sz="1467" b="1" kern="0" dirty="0">
              <a:solidFill>
                <a:srgbClr val="FFFFFF"/>
              </a:solidFill>
              <a:latin typeface="Saira Semi Condensed"/>
              <a:ea typeface="Saira Semi Condensed"/>
              <a:cs typeface="Saira Semi Condensed"/>
              <a:sym typeface="Saira Semi Condensed"/>
            </a:endParaRPr>
          </a:p>
        </p:txBody>
      </p:sp>
      <p:sp>
        <p:nvSpPr>
          <p:cNvPr id="8" name="TextBox 7">
            <a:extLst>
              <a:ext uri="{FF2B5EF4-FFF2-40B4-BE49-F238E27FC236}">
                <a16:creationId xmlns:a16="http://schemas.microsoft.com/office/drawing/2014/main" id="{B6EF77CE-CF8E-4ADE-88B0-7AE9BE1077FD}"/>
              </a:ext>
            </a:extLst>
          </p:cNvPr>
          <p:cNvSpPr txBox="1"/>
          <p:nvPr/>
        </p:nvSpPr>
        <p:spPr>
          <a:xfrm>
            <a:off x="2660073" y="2426121"/>
            <a:ext cx="7813963" cy="1200329"/>
          </a:xfrm>
          <a:prstGeom prst="rect">
            <a:avLst/>
          </a:prstGeom>
          <a:noFill/>
        </p:spPr>
        <p:txBody>
          <a:bodyPr wrap="square" rtlCol="0">
            <a:spAutoFit/>
          </a:bodyPr>
          <a:lstStyle/>
          <a:p>
            <a:pPr defTabSz="1219170">
              <a:buClr>
                <a:srgbClr val="000000"/>
              </a:buClr>
            </a:pPr>
            <a:r>
              <a:rPr lang="en-US" sz="2400" b="1" kern="0" dirty="0">
                <a:solidFill>
                  <a:srgbClr val="000000"/>
                </a:solidFill>
                <a:latin typeface="Saira Semi Condensed" panose="020B0604020202020204" charset="0"/>
                <a:cs typeface="Saira Semi Condensed" panose="020B0604020202020204" charset="0"/>
                <a:sym typeface="Arial"/>
              </a:rPr>
              <a:t>Create your own SHELL-commands to simulate (mimic) the functionality of the well-known SHELL command </a:t>
            </a:r>
            <a:r>
              <a:rPr lang="en-US" sz="2400" b="1" kern="0" dirty="0">
                <a:solidFill>
                  <a:srgbClr val="FFFFFF"/>
                </a:solidFill>
                <a:latin typeface="Saira Semi Condensed" panose="020B0604020202020204" charset="0"/>
                <a:cs typeface="Saira Semi Condensed" panose="020B0604020202020204" charset="0"/>
                <a:sym typeface="Arial"/>
              </a:rPr>
              <a:t>cut . </a:t>
            </a:r>
          </a:p>
        </p:txBody>
      </p:sp>
      <p:sp>
        <p:nvSpPr>
          <p:cNvPr id="10" name="TextBox 9">
            <a:extLst>
              <a:ext uri="{FF2B5EF4-FFF2-40B4-BE49-F238E27FC236}">
                <a16:creationId xmlns:a16="http://schemas.microsoft.com/office/drawing/2014/main" id="{B394A9FE-1602-4831-BADD-9E4A7A0D26B3}"/>
              </a:ext>
            </a:extLst>
          </p:cNvPr>
          <p:cNvSpPr txBox="1"/>
          <p:nvPr/>
        </p:nvSpPr>
        <p:spPr>
          <a:xfrm>
            <a:off x="2660074" y="3821255"/>
            <a:ext cx="8446055" cy="2965555"/>
          </a:xfrm>
          <a:prstGeom prst="rect">
            <a:avLst/>
          </a:prstGeom>
          <a:noFill/>
        </p:spPr>
        <p:txBody>
          <a:bodyPr wrap="square" rtlCol="0">
            <a:spAutoFit/>
          </a:bodyPr>
          <a:lstStyle/>
          <a:p>
            <a:pPr defTabSz="1219170">
              <a:buClr>
                <a:srgbClr val="000000"/>
              </a:buClr>
            </a:pPr>
            <a:r>
              <a:rPr lang="en-US" b="1" kern="0" dirty="0">
                <a:solidFill>
                  <a:srgbClr val="000000"/>
                </a:solidFill>
                <a:latin typeface="Saira Semi Condensed" panose="020B0604020202020204" charset="0"/>
                <a:cs typeface="Saira Semi Condensed" panose="020B0604020202020204" charset="0"/>
                <a:sym typeface="Arial"/>
              </a:rPr>
              <a:t>Write a SHELL Script which takes a source pathname/filename and a destination pathname from the user, checks whether the source file and the destination pathname (directory) exists. If not, prompts to the user to correctly provide the inputs. When it receives correct inputs, asks the user to input values for a delimiter and a field-number. It then executes your </a:t>
            </a:r>
            <a:r>
              <a:rPr lang="en-US" b="1" kern="0" dirty="0" err="1">
                <a:solidFill>
                  <a:srgbClr val="FFFFFF"/>
                </a:solidFill>
                <a:latin typeface="Saira Semi Condensed" panose="020B0604020202020204" charset="0"/>
                <a:cs typeface="Saira Semi Condensed" panose="020B0604020202020204" charset="0"/>
                <a:sym typeface="Arial"/>
              </a:rPr>
              <a:t>mycut</a:t>
            </a:r>
            <a:r>
              <a:rPr lang="en-US" b="1" kern="0" dirty="0">
                <a:solidFill>
                  <a:srgbClr val="000000"/>
                </a:solidFill>
                <a:latin typeface="Saira Semi Condensed" panose="020B0604020202020204" charset="0"/>
                <a:cs typeface="Saira Semi Condensed" panose="020B0604020202020204" charset="0"/>
                <a:sym typeface="Arial"/>
              </a:rPr>
              <a:t> command with the </a:t>
            </a:r>
            <a:r>
              <a:rPr lang="en-US" b="1" kern="0" dirty="0">
                <a:solidFill>
                  <a:srgbClr val="FFFFFF"/>
                </a:solidFill>
                <a:latin typeface="Saira Semi Condensed" panose="020B0604020202020204" charset="0"/>
                <a:cs typeface="Saira Semi Condensed" panose="020B0604020202020204" charset="0"/>
                <a:sym typeface="Arial"/>
              </a:rPr>
              <a:t>-d</a:t>
            </a:r>
            <a:r>
              <a:rPr lang="en-US" b="1" kern="0" dirty="0">
                <a:solidFill>
                  <a:srgbClr val="000000"/>
                </a:solidFill>
                <a:latin typeface="Saira Semi Condensed" panose="020B0604020202020204" charset="0"/>
                <a:cs typeface="Saira Semi Condensed" panose="020B0604020202020204" charset="0"/>
                <a:sym typeface="Arial"/>
              </a:rPr>
              <a:t> and </a:t>
            </a:r>
            <a:r>
              <a:rPr lang="en-US" b="1" kern="0" dirty="0">
                <a:solidFill>
                  <a:srgbClr val="FFFFFF"/>
                </a:solidFill>
                <a:latin typeface="Saira Semi Condensed" panose="020B0604020202020204" charset="0"/>
                <a:cs typeface="Saira Semi Condensed" panose="020B0604020202020204" charset="0"/>
                <a:sym typeface="Arial"/>
              </a:rPr>
              <a:t>-f</a:t>
            </a:r>
            <a:r>
              <a:rPr lang="en-US" b="1" kern="0" dirty="0">
                <a:solidFill>
                  <a:srgbClr val="000000"/>
                </a:solidFill>
                <a:latin typeface="Saira Semi Condensed" panose="020B0604020202020204" charset="0"/>
                <a:cs typeface="Saira Semi Condensed" panose="020B0604020202020204" charset="0"/>
                <a:sym typeface="Arial"/>
              </a:rPr>
              <a:t> options with the specified values of delimiter and field-number on the input file. The output of the execution is not displayed on the terminal; rather, it is redirected to a newly created file called output which is placed in the destination directory as mentioned by the user</a:t>
            </a:r>
            <a:endParaRPr lang="en-IN" b="1" kern="0" dirty="0">
              <a:solidFill>
                <a:srgbClr val="000000"/>
              </a:solidFill>
              <a:latin typeface="Saira Semi Condensed" panose="020B0604020202020204" charset="0"/>
              <a:cs typeface="Saira Semi Condensed" panose="020B0604020202020204" charset="0"/>
              <a:sym typeface="Arial"/>
            </a:endParaRPr>
          </a:p>
        </p:txBody>
      </p:sp>
      <p:pic>
        <p:nvPicPr>
          <p:cNvPr id="3" name="slide-3">
            <a:hlinkClick r:id="" action="ppaction://media"/>
            <a:extLst>
              <a:ext uri="{FF2B5EF4-FFF2-40B4-BE49-F238E27FC236}">
                <a16:creationId xmlns:a16="http://schemas.microsoft.com/office/drawing/2014/main" id="{665D32B9-93C5-4E8E-A76A-BE19E708D2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9633" y="55048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
        <p:nvSpPr>
          <p:cNvPr id="2" name="Rectangle 1">
            <a:extLst>
              <a:ext uri="{FF2B5EF4-FFF2-40B4-BE49-F238E27FC236}">
                <a16:creationId xmlns:a16="http://schemas.microsoft.com/office/drawing/2014/main" id="{5DDECC84-13D1-4C0B-9673-BBD1B3F5B376}"/>
              </a:ext>
            </a:extLst>
          </p:cNvPr>
          <p:cNvSpPr/>
          <p:nvPr/>
        </p:nvSpPr>
        <p:spPr>
          <a:xfrm>
            <a:off x="1635617" y="669701"/>
            <a:ext cx="1403797" cy="218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6500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cxnSp>
        <p:nvCxnSpPr>
          <p:cNvPr id="5" name="Straight Arrow Connector 4">
            <a:extLst>
              <a:ext uri="{FF2B5EF4-FFF2-40B4-BE49-F238E27FC236}">
                <a16:creationId xmlns:a16="http://schemas.microsoft.com/office/drawing/2014/main" id="{06F2AA49-CE8D-410C-B127-BEDF5600609B}"/>
              </a:ext>
            </a:extLst>
          </p:cNvPr>
          <p:cNvCxnSpPr>
            <a:cxnSpLocks/>
          </p:cNvCxnSpPr>
          <p:nvPr/>
        </p:nvCxnSpPr>
        <p:spPr>
          <a:xfrm flipH="1" flipV="1">
            <a:off x="6774288" y="2524259"/>
            <a:ext cx="1017430" cy="1184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1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32</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cxnSp>
        <p:nvCxnSpPr>
          <p:cNvPr id="5" name="Straight Arrow Connector 4">
            <a:extLst>
              <a:ext uri="{FF2B5EF4-FFF2-40B4-BE49-F238E27FC236}">
                <a16:creationId xmlns:a16="http://schemas.microsoft.com/office/drawing/2014/main" id="{2C3AA9D3-92E9-4947-BFB1-8CFBFC784DD0}"/>
              </a:ext>
            </a:extLst>
          </p:cNvPr>
          <p:cNvCxnSpPr>
            <a:cxnSpLocks/>
          </p:cNvCxnSpPr>
          <p:nvPr/>
        </p:nvCxnSpPr>
        <p:spPr>
          <a:xfrm flipH="1" flipV="1">
            <a:off x="5254581" y="2047741"/>
            <a:ext cx="1326523" cy="1725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09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33</a:t>
            </a:fld>
            <a:endParaRPr lang="en"/>
          </a:p>
        </p:txBody>
      </p:sp>
      <p:pic>
        <p:nvPicPr>
          <p:cNvPr id="6" name="scri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6694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2084280" y="2452307"/>
            <a:ext cx="4361600" cy="2593580"/>
          </a:xfrm>
          <a:prstGeom prst="rect">
            <a:avLst/>
          </a:prstGeom>
        </p:spPr>
        <p:txBody>
          <a:bodyPr spcFirstLastPara="1" wrap="square" lIns="0" tIns="0" rIns="0" bIns="0" anchor="b" anchorCtr="0">
            <a:noAutofit/>
          </a:bodyPr>
          <a:lstStyle/>
          <a:p>
            <a:pPr algn="r"/>
            <a:r>
              <a:rPr lang="en" sz="9066" dirty="0"/>
              <a:t>THANK</a:t>
            </a:r>
            <a:br>
              <a:rPr lang="en" sz="9066" dirty="0"/>
            </a:br>
            <a:r>
              <a:rPr lang="en" sz="9066" dirty="0"/>
              <a:t>YOU</a:t>
            </a:r>
            <a:endParaRPr sz="9066" dirty="0"/>
          </a:p>
        </p:txBody>
      </p:sp>
      <p:sp>
        <p:nvSpPr>
          <p:cNvPr id="447" name="Google Shape;447;p34"/>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34</a:t>
            </a:fld>
            <a:endParaRPr kern="0" dirty="0">
              <a:solidFill>
                <a:srgbClr val="1781A1"/>
              </a:solidFill>
            </a:endParaRPr>
          </a:p>
        </p:txBody>
      </p:sp>
      <p:grpSp>
        <p:nvGrpSpPr>
          <p:cNvPr id="448" name="Google Shape;448;p34"/>
          <p:cNvGrpSpPr/>
          <p:nvPr/>
        </p:nvGrpSpPr>
        <p:grpSpPr>
          <a:xfrm rot="10800000">
            <a:off x="6695003" y="1679516"/>
            <a:ext cx="5496997" cy="3940579"/>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1" name="Google Shape;591;p37">
            <a:extLst>
              <a:ext uri="{FF2B5EF4-FFF2-40B4-BE49-F238E27FC236}">
                <a16:creationId xmlns:a16="http://schemas.microsoft.com/office/drawing/2014/main" id="{CE047EB8-840A-46E7-B124-8654869C9ED6}"/>
              </a:ext>
            </a:extLst>
          </p:cNvPr>
          <p:cNvGrpSpPr/>
          <p:nvPr/>
        </p:nvGrpSpPr>
        <p:grpSpPr>
          <a:xfrm>
            <a:off x="7689219" y="2943334"/>
            <a:ext cx="1412772" cy="1412772"/>
            <a:chOff x="1278900" y="2333250"/>
            <a:chExt cx="381175" cy="381175"/>
          </a:xfrm>
        </p:grpSpPr>
        <p:sp>
          <p:nvSpPr>
            <p:cNvPr id="12" name="Google Shape;592;p37">
              <a:extLst>
                <a:ext uri="{FF2B5EF4-FFF2-40B4-BE49-F238E27FC236}">
                  <a16:creationId xmlns:a16="http://schemas.microsoft.com/office/drawing/2014/main" id="{76B1F378-8652-465F-9E81-68E3D1907FB3}"/>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3" name="Google Shape;593;p37">
              <a:extLst>
                <a:ext uri="{FF2B5EF4-FFF2-40B4-BE49-F238E27FC236}">
                  <a16:creationId xmlns:a16="http://schemas.microsoft.com/office/drawing/2014/main" id="{0DC6A0AF-32B8-4699-9C6A-7AB82F3FE87C}"/>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4" name="Google Shape;594;p37">
              <a:extLst>
                <a:ext uri="{FF2B5EF4-FFF2-40B4-BE49-F238E27FC236}">
                  <a16:creationId xmlns:a16="http://schemas.microsoft.com/office/drawing/2014/main" id="{F580572E-9F58-4373-8D06-C72ECD5B0028}"/>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5" name="Google Shape;595;p37">
              <a:extLst>
                <a:ext uri="{FF2B5EF4-FFF2-40B4-BE49-F238E27FC236}">
                  <a16:creationId xmlns:a16="http://schemas.microsoft.com/office/drawing/2014/main" id="{6ED8B820-CD03-4712-A648-98C07B4DB818}"/>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610467" y="1140675"/>
            <a:ext cx="8971200" cy="468400"/>
          </a:xfrm>
          <a:prstGeom prst="rect">
            <a:avLst/>
          </a:prstGeom>
        </p:spPr>
        <p:txBody>
          <a:bodyPr spcFirstLastPara="1" wrap="square" lIns="0" tIns="0" rIns="0" bIns="0" anchor="ctr" anchorCtr="0">
            <a:noAutofit/>
          </a:bodyPr>
          <a:lstStyle/>
          <a:p>
            <a:r>
              <a:rPr lang="en" dirty="0"/>
              <a:t>Table of Contents</a:t>
            </a:r>
            <a:endParaRPr dirty="0"/>
          </a:p>
        </p:txBody>
      </p:sp>
      <p:sp>
        <p:nvSpPr>
          <p:cNvPr id="376" name="Google Shape;376;p28"/>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4</a:t>
            </a:fld>
            <a:endParaRPr kern="0">
              <a:solidFill>
                <a:srgbClr val="1781A1"/>
              </a:solidFill>
            </a:endParaRPr>
          </a:p>
        </p:txBody>
      </p:sp>
      <p:grpSp>
        <p:nvGrpSpPr>
          <p:cNvPr id="377" name="Google Shape;377;p28"/>
          <p:cNvGrpSpPr/>
          <p:nvPr/>
        </p:nvGrpSpPr>
        <p:grpSpPr>
          <a:xfrm>
            <a:off x="7509755" y="2195967"/>
            <a:ext cx="4010477" cy="4644067"/>
            <a:chOff x="5632317" y="1189775"/>
            <a:chExt cx="3007858" cy="3483050"/>
          </a:xfrm>
        </p:grpSpPr>
        <p:sp>
          <p:nvSpPr>
            <p:cNvPr id="378" name="Google Shape;378;p28"/>
            <p:cNvSpPr/>
            <p:nvPr/>
          </p:nvSpPr>
          <p:spPr>
            <a:xfrm>
              <a:off x="5632317" y="1189775"/>
              <a:ext cx="3007858" cy="669000"/>
            </a:xfrm>
            <a:prstGeom prst="chevron">
              <a:avLst>
                <a:gd name="adj" fmla="val 50000"/>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82A44"/>
                  </a:solidFill>
                  <a:latin typeface="Saira Semi Condensed"/>
                  <a:ea typeface="Saira Semi Condensed"/>
                  <a:cs typeface="Saira Semi Condensed"/>
                  <a:sym typeface="Saira Semi Condensed"/>
                </a:rPr>
                <a:t>4</a:t>
              </a:r>
              <a:endParaRPr sz="1867" kern="0" dirty="0">
                <a:solidFill>
                  <a:srgbClr val="082A44"/>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600" kern="0" dirty="0">
                  <a:solidFill>
                    <a:srgbClr val="FFFFFF"/>
                  </a:solidFill>
                  <a:latin typeface="Inria Sans Light"/>
                  <a:ea typeface="Inria Sans Light"/>
                  <a:cs typeface="Inria Sans Light"/>
                  <a:sym typeface="Inria Sans Light"/>
                </a:rPr>
                <a:t>In section 4, we will be sharing some output screenshots for the program.</a:t>
              </a:r>
              <a:endParaRPr sz="1600" kern="0" dirty="0">
                <a:solidFill>
                  <a:srgbClr val="FFFFFF"/>
                </a:solidFill>
                <a:latin typeface="Inria Sans Light"/>
                <a:ea typeface="Inria Sans Light"/>
                <a:cs typeface="Inria Sans Light"/>
                <a:sym typeface="Inria Sans Light"/>
              </a:endParaRPr>
            </a:p>
          </p:txBody>
        </p:sp>
      </p:grpSp>
      <p:grpSp>
        <p:nvGrpSpPr>
          <p:cNvPr id="380" name="Google Shape;380;p28"/>
          <p:cNvGrpSpPr/>
          <p:nvPr/>
        </p:nvGrpSpPr>
        <p:grpSpPr>
          <a:xfrm>
            <a:off x="0" y="2196252"/>
            <a:ext cx="3144033" cy="4643781"/>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82A44"/>
                  </a:solidFill>
                  <a:latin typeface="Saira Semi Condensed"/>
                  <a:ea typeface="Saira Semi Condensed"/>
                  <a:cs typeface="Saira Semi Condensed"/>
                  <a:sym typeface="Saira Semi Condensed"/>
                </a:rPr>
                <a:t>1</a:t>
              </a:r>
              <a:endParaRPr sz="1867" kern="0" dirty="0">
                <a:solidFill>
                  <a:srgbClr val="082A44"/>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600" kern="0" dirty="0">
                  <a:solidFill>
                    <a:srgbClr val="FFFFFF"/>
                  </a:solidFill>
                  <a:latin typeface="Inria Sans Light"/>
                  <a:ea typeface="Inria Sans Light"/>
                  <a:cs typeface="Inria Sans Light"/>
                  <a:sym typeface="Inria Sans Light"/>
                </a:rPr>
                <a:t>In section 1 we will be discussing about the cut command in UNIX.</a:t>
              </a:r>
              <a:endParaRPr sz="1600" kern="0" dirty="0">
                <a:solidFill>
                  <a:srgbClr val="FFFFFF"/>
                </a:solidFill>
                <a:latin typeface="Inria Sans Light"/>
                <a:ea typeface="Inria Sans Light"/>
                <a:cs typeface="Inria Sans Light"/>
                <a:sym typeface="Inria Sans Light"/>
              </a:endParaRPr>
            </a:p>
          </p:txBody>
        </p:sp>
      </p:grpSp>
      <p:grpSp>
        <p:nvGrpSpPr>
          <p:cNvPr id="383" name="Google Shape;383;p28"/>
          <p:cNvGrpSpPr/>
          <p:nvPr/>
        </p:nvGrpSpPr>
        <p:grpSpPr>
          <a:xfrm>
            <a:off x="5402021" y="2195966"/>
            <a:ext cx="3185008" cy="4644067"/>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82A44"/>
                  </a:solidFill>
                  <a:latin typeface="Saira Semi Condensed"/>
                  <a:ea typeface="Saira Semi Condensed"/>
                  <a:cs typeface="Saira Semi Condensed"/>
                  <a:sym typeface="Saira Semi Condensed"/>
                </a:rPr>
                <a:t>3</a:t>
              </a:r>
              <a:endParaRPr sz="1867" kern="0" dirty="0">
                <a:solidFill>
                  <a:srgbClr val="082A44"/>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600" kern="0" dirty="0">
                  <a:solidFill>
                    <a:srgbClr val="FFFFFF"/>
                  </a:solidFill>
                  <a:latin typeface="Inria Sans Light"/>
                  <a:ea typeface="Inria Sans Light"/>
                  <a:cs typeface="Inria Sans Light"/>
                  <a:sym typeface="Inria Sans Light"/>
                </a:rPr>
                <a:t>In section 3, we will be explaining our code of both mycut.cpp and script.bash</a:t>
              </a:r>
              <a:endParaRPr sz="1600" kern="0" dirty="0">
                <a:solidFill>
                  <a:srgbClr val="FFFFFF"/>
                </a:solidFill>
                <a:latin typeface="Inria Sans Light"/>
                <a:ea typeface="Inria Sans Light"/>
                <a:cs typeface="Inria Sans Light"/>
                <a:sym typeface="Inria Sans Light"/>
              </a:endParaRPr>
            </a:p>
          </p:txBody>
        </p:sp>
      </p:grpSp>
      <p:grpSp>
        <p:nvGrpSpPr>
          <p:cNvPr id="19" name="Google Shape;383;p28"/>
          <p:cNvGrpSpPr/>
          <p:nvPr/>
        </p:nvGrpSpPr>
        <p:grpSpPr>
          <a:xfrm>
            <a:off x="2574302" y="2195966"/>
            <a:ext cx="3342939" cy="4644067"/>
            <a:chOff x="2944204" y="1189775"/>
            <a:chExt cx="3305700" cy="3483050"/>
          </a:xfrm>
        </p:grpSpPr>
        <p:sp>
          <p:nvSpPr>
            <p:cNvPr id="20" name="Google Shape;384;p28"/>
            <p:cNvSpPr/>
            <p:nvPr/>
          </p:nvSpPr>
          <p:spPr>
            <a:xfrm>
              <a:off x="2944204" y="1189775"/>
              <a:ext cx="3305700" cy="669000"/>
            </a:xfrm>
            <a:prstGeom prst="chevron">
              <a:avLst>
                <a:gd name="adj" fmla="val 50000"/>
              </a:avLst>
            </a:prstGeom>
            <a:solidFill>
              <a:schemeClr val="accent6">
                <a:lumMod val="90000"/>
              </a:schemeClr>
            </a:solid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82A44"/>
                  </a:solidFill>
                  <a:latin typeface="Saira Semi Condensed"/>
                  <a:ea typeface="Saira Semi Condensed"/>
                  <a:cs typeface="Saira Semi Condensed"/>
                  <a:sym typeface="Saira Semi Condensed"/>
                </a:rPr>
                <a:t>2</a:t>
              </a:r>
              <a:endParaRPr sz="1867" kern="0" dirty="0">
                <a:solidFill>
                  <a:srgbClr val="082A44"/>
                </a:solidFill>
                <a:latin typeface="Saira Semi Condensed"/>
                <a:ea typeface="Saira Semi Condensed"/>
                <a:cs typeface="Saira Semi Condensed"/>
                <a:sym typeface="Saira Semi Condensed"/>
              </a:endParaRPr>
            </a:p>
          </p:txBody>
        </p:sp>
        <p:sp>
          <p:nvSpPr>
            <p:cNvPr id="21" name="Google Shape;385;p28"/>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600" kern="0" dirty="0">
                  <a:solidFill>
                    <a:srgbClr val="FFFFFF"/>
                  </a:solidFill>
                  <a:latin typeface="Inria Sans Light"/>
                  <a:ea typeface="Inria Sans Light"/>
                  <a:cs typeface="Inria Sans Light"/>
                  <a:sym typeface="Inria Sans Light"/>
                </a:rPr>
                <a:t>In section 2, we will make the flowchart of the code.</a:t>
              </a:r>
              <a:endParaRPr sz="1600" kern="0" dirty="0">
                <a:solidFill>
                  <a:srgbClr val="FFFFFF"/>
                </a:solidFill>
                <a:latin typeface="Inria Sans Light"/>
                <a:ea typeface="Inria Sans Light"/>
                <a:cs typeface="Inria Sans Light"/>
                <a:sym typeface="Inria Sans Light"/>
              </a:endParaRPr>
            </a:p>
          </p:txBody>
        </p:sp>
      </p:grpSp>
      <p:pic>
        <p:nvPicPr>
          <p:cNvPr id="2" name="Slide-4">
            <a:hlinkClick r:id="" action="ppaction://media"/>
            <a:extLst>
              <a:ext uri="{FF2B5EF4-FFF2-40B4-BE49-F238E27FC236}">
                <a16:creationId xmlns:a16="http://schemas.microsoft.com/office/drawing/2014/main" id="{FF5A8932-6FC0-469A-A360-A4913B63A6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9633" y="55048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31900" y="2755159"/>
            <a:ext cx="8845600" cy="811200"/>
          </a:xfrm>
          <a:prstGeom prst="rect">
            <a:avLst/>
          </a:prstGeom>
        </p:spPr>
        <p:txBody>
          <a:bodyPr spcFirstLastPara="1" wrap="square" lIns="0" tIns="0" rIns="0" bIns="0" anchor="b" anchorCtr="0">
            <a:noAutofit/>
          </a:bodyPr>
          <a:lstStyle/>
          <a:p>
            <a:r>
              <a:rPr lang="en" dirty="0"/>
              <a:t>What is cut command?</a:t>
            </a:r>
            <a:endParaRPr dirty="0"/>
          </a:p>
        </p:txBody>
      </p:sp>
      <p:sp>
        <p:nvSpPr>
          <p:cNvPr id="229" name="Google Shape;229;p15"/>
          <p:cNvSpPr txBox="1">
            <a:spLocks noGrp="1"/>
          </p:cNvSpPr>
          <p:nvPr>
            <p:ph type="subTitle" idx="1"/>
          </p:nvPr>
        </p:nvSpPr>
        <p:spPr>
          <a:xfrm>
            <a:off x="2431900" y="3540087"/>
            <a:ext cx="8845600" cy="515200"/>
          </a:xfrm>
          <a:prstGeom prst="rect">
            <a:avLst/>
          </a:prstGeom>
        </p:spPr>
        <p:txBody>
          <a:bodyPr spcFirstLastPara="1" wrap="square" lIns="0" tIns="0" rIns="0" bIns="0" anchor="t" anchorCtr="0">
            <a:noAutofit/>
          </a:bodyPr>
          <a:lstStyle/>
          <a:p>
            <a:pPr marL="0" indent="0">
              <a:spcAft>
                <a:spcPts val="800"/>
              </a:spcAft>
            </a:pPr>
            <a:r>
              <a:rPr lang="en" dirty="0"/>
              <a:t>Lets brielfy know about cut command.</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1</a:t>
            </a:r>
            <a:endParaRPr sz="1867" b="1" kern="0" dirty="0">
              <a:solidFill>
                <a:srgbClr val="FFFFFF"/>
              </a:solidFill>
              <a:latin typeface="Saira Semi Condensed"/>
              <a:ea typeface="Saira Semi Condensed"/>
              <a:cs typeface="Saira Semi Condensed"/>
              <a:sym typeface="Saira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11520233" y="6114400"/>
            <a:ext cx="468400" cy="5404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1781A1"/>
                </a:solidFill>
              </a:rPr>
              <a:pPr defTabSz="1219170">
                <a:buClr>
                  <a:srgbClr val="000000"/>
                </a:buClr>
              </a:pPr>
              <a:t>6</a:t>
            </a:fld>
            <a:endParaRPr kern="0">
              <a:solidFill>
                <a:srgbClr val="1781A1"/>
              </a:solidFill>
            </a:endParaRPr>
          </a:p>
        </p:txBody>
      </p:sp>
      <p:sp>
        <p:nvSpPr>
          <p:cNvPr id="3" name="TextBox 2">
            <a:extLst>
              <a:ext uri="{FF2B5EF4-FFF2-40B4-BE49-F238E27FC236}">
                <a16:creationId xmlns:a16="http://schemas.microsoft.com/office/drawing/2014/main" id="{4A2568C3-CDAC-4F9A-B9C0-A051D7ADBF56}"/>
              </a:ext>
            </a:extLst>
          </p:cNvPr>
          <p:cNvSpPr txBox="1"/>
          <p:nvPr/>
        </p:nvSpPr>
        <p:spPr>
          <a:xfrm>
            <a:off x="2269374" y="1876974"/>
            <a:ext cx="7991549" cy="1816266"/>
          </a:xfrm>
          <a:prstGeom prst="rect">
            <a:avLst/>
          </a:prstGeom>
          <a:noFill/>
        </p:spPr>
        <p:txBody>
          <a:bodyPr wrap="square" rtlCol="0">
            <a:spAutoFit/>
          </a:bodyPr>
          <a:lstStyle/>
          <a:p>
            <a:pPr defTabSz="1219170">
              <a:buClr>
                <a:srgbClr val="000000"/>
              </a:buClr>
            </a:pPr>
            <a:r>
              <a:rPr lang="en-US" sz="1867" kern="0" dirty="0">
                <a:solidFill>
                  <a:srgbClr val="FFFFFF"/>
                </a:solidFill>
                <a:latin typeface="Saira Semi Condensed" panose="020B0604020202020204" charset="0"/>
                <a:cs typeface="Saira Semi Condensed" panose="020B0604020202020204" charset="0"/>
                <a:sym typeface="Arial"/>
              </a:rPr>
              <a:t>The cut command in UNIX is a command for cutting out the sections from each line of files and writing the result to standard output. It can be used to cut parts of a line by </a:t>
            </a:r>
            <a:r>
              <a:rPr lang="en-US" sz="1867" b="1" kern="0" dirty="0">
                <a:solidFill>
                  <a:srgbClr val="FFFFFF"/>
                </a:solidFill>
                <a:latin typeface="Saira Semi Condensed" panose="020B0604020202020204" charset="0"/>
                <a:cs typeface="Saira Semi Condensed" panose="020B0604020202020204" charset="0"/>
                <a:sym typeface="Arial"/>
              </a:rPr>
              <a:t>byte position, character and field</a:t>
            </a:r>
            <a:r>
              <a:rPr lang="en-US" sz="1867" kern="0" dirty="0">
                <a:solidFill>
                  <a:srgbClr val="FFFFFF"/>
                </a:solidFill>
                <a:latin typeface="Saira Semi Condensed" panose="020B0604020202020204" charset="0"/>
                <a:cs typeface="Saira Semi Condensed" panose="020B0604020202020204" charset="0"/>
                <a:sym typeface="Arial"/>
              </a:rPr>
              <a:t>. Basically the cut command slices a line and extracts the text. It is necessary to specify option with command otherwise it gives error. If more than one file name is provided then data from each file is </a:t>
            </a:r>
            <a:r>
              <a:rPr lang="en-US" sz="1867" b="1" kern="0" dirty="0">
                <a:solidFill>
                  <a:srgbClr val="FFFFFF"/>
                </a:solidFill>
                <a:latin typeface="Saira Semi Condensed" panose="020B0604020202020204" charset="0"/>
                <a:cs typeface="Saira Semi Condensed" panose="020B0604020202020204" charset="0"/>
                <a:sym typeface="Arial"/>
              </a:rPr>
              <a:t>not precedes</a:t>
            </a:r>
            <a:r>
              <a:rPr lang="en-US" sz="1867" kern="0" dirty="0">
                <a:solidFill>
                  <a:srgbClr val="FFFFFF"/>
                </a:solidFill>
                <a:latin typeface="Saira Semi Condensed" panose="020B0604020202020204" charset="0"/>
                <a:cs typeface="Saira Semi Condensed" panose="020B0604020202020204" charset="0"/>
                <a:sym typeface="Arial"/>
              </a:rPr>
              <a:t> by its file name.</a:t>
            </a:r>
            <a:endParaRPr lang="en-IN" sz="1867" kern="0" dirty="0">
              <a:solidFill>
                <a:srgbClr val="FFFFFF"/>
              </a:solidFill>
              <a:latin typeface="Saira Semi Condensed" panose="020B0604020202020204" charset="0"/>
              <a:cs typeface="Saira Semi Condensed" panose="020B0604020202020204" charset="0"/>
              <a:sym typeface="Arial"/>
            </a:endParaRPr>
          </a:p>
        </p:txBody>
      </p:sp>
      <p:grpSp>
        <p:nvGrpSpPr>
          <p:cNvPr id="12" name="Google Shape;448;p34">
            <a:extLst>
              <a:ext uri="{FF2B5EF4-FFF2-40B4-BE49-F238E27FC236}">
                <a16:creationId xmlns:a16="http://schemas.microsoft.com/office/drawing/2014/main" id="{2599AA7E-9849-4AF9-8D39-1B8CFDDD8216}"/>
              </a:ext>
            </a:extLst>
          </p:cNvPr>
          <p:cNvGrpSpPr/>
          <p:nvPr/>
        </p:nvGrpSpPr>
        <p:grpSpPr>
          <a:xfrm rot="10800000">
            <a:off x="1518464" y="4177146"/>
            <a:ext cx="8606685" cy="741221"/>
            <a:chOff x="-76079" y="847485"/>
            <a:chExt cx="767176" cy="351301"/>
          </a:xfrm>
        </p:grpSpPr>
        <p:sp>
          <p:nvSpPr>
            <p:cNvPr id="13" name="Google Shape;449;p34">
              <a:extLst>
                <a:ext uri="{FF2B5EF4-FFF2-40B4-BE49-F238E27FC236}">
                  <a16:creationId xmlns:a16="http://schemas.microsoft.com/office/drawing/2014/main" id="{08D9222B-3339-4B2A-B6B8-FB0EF0DB5229}"/>
                </a:ext>
              </a:extLst>
            </p:cNvPr>
            <p:cNvSpPr/>
            <p:nvPr/>
          </p:nvSpPr>
          <p:spPr>
            <a:xfrm rot="10800000">
              <a:off x="-76079" y="847485"/>
              <a:ext cx="700242"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121900" tIns="121900" rIns="121900" bIns="121900" anchor="ctr" anchorCtr="0">
              <a:noAutofit/>
            </a:bodyPr>
            <a:lstStyle/>
            <a:p>
              <a:pPr defTabSz="1219170">
                <a:buClr>
                  <a:srgbClr val="000000"/>
                </a:buClr>
              </a:pPr>
              <a:r>
                <a:rPr lang="en-US" sz="1867" kern="0" dirty="0">
                  <a:solidFill>
                    <a:srgbClr val="FFFFFF"/>
                  </a:solidFill>
                  <a:latin typeface="Consolas" panose="020B0609020204030204" pitchFamily="49" charset="0"/>
                  <a:cs typeface="Arial"/>
                  <a:sym typeface="Arial"/>
                </a:rPr>
                <a:t>	$ cut OPTIONS… [FILE]…</a:t>
              </a:r>
              <a:endParaRPr sz="1867" kern="0" dirty="0">
                <a:solidFill>
                  <a:srgbClr val="FFFFFF"/>
                </a:solidFill>
                <a:latin typeface="Consolas" panose="020B0609020204030204" pitchFamily="49" charset="0"/>
                <a:cs typeface="Arial"/>
                <a:sym typeface="Arial"/>
              </a:endParaRPr>
            </a:p>
          </p:txBody>
        </p:sp>
        <p:sp>
          <p:nvSpPr>
            <p:cNvPr id="14" name="Google Shape;450;p34">
              <a:extLst>
                <a:ext uri="{FF2B5EF4-FFF2-40B4-BE49-F238E27FC236}">
                  <a16:creationId xmlns:a16="http://schemas.microsoft.com/office/drawing/2014/main" id="{0043793D-2FE5-4AB0-8E10-AFB98062C58F}"/>
                </a:ext>
              </a:extLst>
            </p:cNvPr>
            <p:cNvSpPr/>
            <p:nvPr/>
          </p:nvSpPr>
          <p:spPr>
            <a:xfrm rot="16200000">
              <a:off x="448513" y="956201"/>
              <a:ext cx="351300" cy="133869"/>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vert="vert270" wrap="square" lIns="121900" tIns="121900" rIns="121900" bIns="121900" anchor="ctr" anchorCtr="0">
              <a:noAutofit/>
            </a:bodyPr>
            <a:lstStyle/>
            <a:p>
              <a:pPr defTabSz="1219170">
                <a:buClr>
                  <a:srgbClr val="000000"/>
                </a:buClr>
              </a:pPr>
              <a:r>
                <a:rPr lang="en-US" sz="1867" kern="0" dirty="0">
                  <a:solidFill>
                    <a:srgbClr val="082A44"/>
                  </a:solidFill>
                  <a:latin typeface="Saira Semi Condensed" panose="020B0604020202020204" charset="0"/>
                  <a:cs typeface="Saira Semi Condensed" panose="020B0604020202020204" charset="0"/>
                  <a:sym typeface="Arial"/>
                </a:rPr>
                <a:t>Syntax</a:t>
              </a:r>
              <a:endParaRPr sz="1867" kern="0" dirty="0">
                <a:solidFill>
                  <a:srgbClr val="082A44"/>
                </a:solidFill>
                <a:latin typeface="Saira Semi Condensed" panose="020B0604020202020204" charset="0"/>
                <a:cs typeface="Saira Semi Condensed" panose="020B0604020202020204" charset="0"/>
                <a:sym typeface="Arial"/>
              </a:endParaRPr>
            </a:p>
          </p:txBody>
        </p:sp>
      </p:grpSp>
      <p:pic>
        <p:nvPicPr>
          <p:cNvPr id="4" name="slide-6">
            <a:hlinkClick r:id="" action="ppaction://media"/>
            <a:extLst>
              <a:ext uri="{FF2B5EF4-FFF2-40B4-BE49-F238E27FC236}">
                <a16:creationId xmlns:a16="http://schemas.microsoft.com/office/drawing/2014/main" id="{8144846A-2F8C-4AE9-B8B0-F581C91D4A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9633" y="5555742"/>
            <a:ext cx="609600" cy="558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6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EA30A4-DB84-45B8-988B-53A1A139825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7</a:t>
            </a:fld>
            <a:endParaRPr lang="en" kern="0">
              <a:solidFill>
                <a:srgbClr val="1781A1"/>
              </a:solidFill>
            </a:endParaRPr>
          </a:p>
        </p:txBody>
      </p:sp>
      <p:sp>
        <p:nvSpPr>
          <p:cNvPr id="4" name="TextBox 3">
            <a:extLst>
              <a:ext uri="{FF2B5EF4-FFF2-40B4-BE49-F238E27FC236}">
                <a16:creationId xmlns:a16="http://schemas.microsoft.com/office/drawing/2014/main" id="{902F7211-5FE0-4797-B2A7-E1F129DB1D84}"/>
              </a:ext>
            </a:extLst>
          </p:cNvPr>
          <p:cNvSpPr txBox="1"/>
          <p:nvPr/>
        </p:nvSpPr>
        <p:spPr>
          <a:xfrm>
            <a:off x="2479965" y="1842655"/>
            <a:ext cx="7689272" cy="3252878"/>
          </a:xfrm>
          <a:prstGeom prst="rect">
            <a:avLst/>
          </a:prstGeom>
          <a:noFill/>
        </p:spPr>
        <p:txBody>
          <a:bodyPr wrap="square" rtlCol="0">
            <a:spAutoFit/>
          </a:bodyPr>
          <a:lstStyle/>
          <a:p>
            <a:pPr defTabSz="1219170">
              <a:buClr>
                <a:srgbClr val="000000"/>
              </a:buClr>
            </a:pPr>
            <a:r>
              <a:rPr lang="en-US" sz="1867" kern="0" dirty="0">
                <a:solidFill>
                  <a:srgbClr val="FFFFFF"/>
                </a:solidFill>
                <a:latin typeface="Montserrat" panose="020B0604020202020204" charset="0"/>
                <a:cs typeface="Saira Semi Condensed" panose="020B0604020202020204" charset="0"/>
                <a:sym typeface="Arial"/>
              </a:rPr>
              <a:t>The options that tell cut whether to use a delimiter, byte position, or character when cutting out selected portions the lines are as follows:</a:t>
            </a:r>
          </a:p>
          <a:p>
            <a:pPr defTabSz="1219170">
              <a:buClr>
                <a:srgbClr val="000000"/>
              </a:buClr>
            </a:pPr>
            <a:endParaRPr lang="en-US" sz="1867" kern="0" dirty="0">
              <a:solidFill>
                <a:srgbClr val="000000"/>
              </a:solidFill>
              <a:latin typeface="Arial"/>
              <a:cs typeface="Arial"/>
              <a:sym typeface="Arial"/>
            </a:endParaRPr>
          </a:p>
          <a:p>
            <a:pPr defTabSz="1219170">
              <a:buClr>
                <a:srgbClr val="000000"/>
              </a:buClr>
            </a:pPr>
            <a:r>
              <a:rPr lang="en-US" sz="1867" b="1" kern="0" dirty="0">
                <a:solidFill>
                  <a:srgbClr val="FFFFFF"/>
                </a:solidFill>
                <a:highlight>
                  <a:srgbClr val="808080"/>
                </a:highlight>
                <a:latin typeface="Arial"/>
                <a:cs typeface="Arial"/>
                <a:sym typeface="Arial"/>
              </a:rPr>
              <a:t>-f (--fields=LIST) - </a:t>
            </a:r>
            <a:r>
              <a:rPr lang="en-US" sz="1867" kern="0" dirty="0">
                <a:solidFill>
                  <a:srgbClr val="000000"/>
                </a:solidFill>
                <a:latin typeface="Arial"/>
                <a:cs typeface="Arial"/>
                <a:sym typeface="Arial"/>
              </a:rPr>
              <a:t>Select by specifying a field, a set of fields, or a range of fields. This is the most commonly used option.</a:t>
            </a:r>
          </a:p>
          <a:p>
            <a:pPr defTabSz="1219170">
              <a:buClr>
                <a:srgbClr val="000000"/>
              </a:buClr>
            </a:pPr>
            <a:endParaRPr lang="en-US" sz="1867" kern="0" dirty="0">
              <a:solidFill>
                <a:srgbClr val="000000"/>
              </a:solidFill>
              <a:latin typeface="Arial"/>
              <a:cs typeface="Arial"/>
              <a:sym typeface="Arial"/>
            </a:endParaRPr>
          </a:p>
          <a:p>
            <a:pPr defTabSz="1219170">
              <a:buClr>
                <a:srgbClr val="000000"/>
              </a:buClr>
            </a:pPr>
            <a:r>
              <a:rPr lang="en-US" sz="1867" b="1" kern="0" dirty="0">
                <a:solidFill>
                  <a:srgbClr val="FFFFFF"/>
                </a:solidFill>
                <a:highlight>
                  <a:srgbClr val="808080"/>
                </a:highlight>
                <a:latin typeface="Arial"/>
                <a:cs typeface="Arial"/>
                <a:sym typeface="Arial"/>
              </a:rPr>
              <a:t>-b (--bytes=LIST) - </a:t>
            </a:r>
            <a:r>
              <a:rPr lang="en-US" sz="1867" kern="0" dirty="0">
                <a:solidFill>
                  <a:srgbClr val="000000"/>
                </a:solidFill>
                <a:latin typeface="Arial"/>
                <a:cs typeface="Arial"/>
                <a:sym typeface="Arial"/>
              </a:rPr>
              <a:t>Select by specifying a byte, a set of bytes, or a range of bytes.</a:t>
            </a:r>
          </a:p>
          <a:p>
            <a:pPr defTabSz="1219170">
              <a:buClr>
                <a:srgbClr val="000000"/>
              </a:buClr>
            </a:pPr>
            <a:endParaRPr lang="en-US" sz="1867" kern="0" dirty="0">
              <a:solidFill>
                <a:srgbClr val="000000"/>
              </a:solidFill>
              <a:latin typeface="Arial"/>
              <a:cs typeface="Arial"/>
              <a:sym typeface="Arial"/>
            </a:endParaRPr>
          </a:p>
          <a:p>
            <a:pPr defTabSz="1219170">
              <a:buClr>
                <a:srgbClr val="000000"/>
              </a:buClr>
            </a:pPr>
            <a:r>
              <a:rPr lang="en-US" sz="1867" b="1" kern="0" dirty="0">
                <a:solidFill>
                  <a:srgbClr val="FFFFFF"/>
                </a:solidFill>
                <a:highlight>
                  <a:srgbClr val="808080"/>
                </a:highlight>
                <a:latin typeface="Arial"/>
                <a:cs typeface="Arial"/>
                <a:sym typeface="Arial"/>
              </a:rPr>
              <a:t>-c (--characters=LIST) - </a:t>
            </a:r>
            <a:r>
              <a:rPr lang="en-US" sz="1867" kern="0" dirty="0">
                <a:solidFill>
                  <a:srgbClr val="000000"/>
                </a:solidFill>
                <a:latin typeface="Arial"/>
                <a:cs typeface="Arial"/>
                <a:sym typeface="Arial"/>
              </a:rPr>
              <a:t>Select by specifying a character, a set of characters, or a range of characters.</a:t>
            </a:r>
            <a:endParaRPr lang="en-IN" sz="1867" kern="0" dirty="0">
              <a:solidFill>
                <a:srgbClr val="000000"/>
              </a:solidFill>
              <a:latin typeface="Arial"/>
              <a:cs typeface="Arial"/>
              <a:sym typeface="Arial"/>
            </a:endParaRPr>
          </a:p>
        </p:txBody>
      </p:sp>
      <p:pic>
        <p:nvPicPr>
          <p:cNvPr id="3" name="Slide-7">
            <a:hlinkClick r:id="" action="ppaction://media"/>
            <a:extLst>
              <a:ext uri="{FF2B5EF4-FFF2-40B4-BE49-F238E27FC236}">
                <a16:creationId xmlns:a16="http://schemas.microsoft.com/office/drawing/2014/main" id="{9175C1F0-A8B6-40BE-B2D8-FEA02A08D0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04800"/>
            <a:ext cx="609600" cy="609600"/>
          </a:xfrm>
          <a:prstGeom prst="rect">
            <a:avLst/>
          </a:prstGeom>
        </p:spPr>
      </p:pic>
    </p:spTree>
    <p:extLst>
      <p:ext uri="{BB962C8B-B14F-4D97-AF65-F5344CB8AC3E}">
        <p14:creationId xmlns:p14="http://schemas.microsoft.com/office/powerpoint/2010/main" val="110941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6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401933" y="3023400"/>
            <a:ext cx="8845600" cy="811200"/>
          </a:xfrm>
          <a:prstGeom prst="rect">
            <a:avLst/>
          </a:prstGeom>
        </p:spPr>
        <p:txBody>
          <a:bodyPr spcFirstLastPara="1" wrap="square" lIns="0" tIns="0" rIns="0" bIns="0" anchor="b" anchorCtr="0">
            <a:noAutofit/>
          </a:bodyPr>
          <a:lstStyle/>
          <a:p>
            <a:r>
              <a:rPr lang="en" dirty="0"/>
              <a:t>Flow Chart</a:t>
            </a:r>
            <a:endParaRPr dirty="0"/>
          </a:p>
        </p:txBody>
      </p:sp>
      <p:sp>
        <p:nvSpPr>
          <p:cNvPr id="230" name="Google Shape;230;p15"/>
          <p:cNvSpPr txBox="1"/>
          <p:nvPr/>
        </p:nvSpPr>
        <p:spPr>
          <a:xfrm>
            <a:off x="944467" y="2728400"/>
            <a:ext cx="1211600" cy="1402400"/>
          </a:xfrm>
          <a:prstGeom prst="rect">
            <a:avLst/>
          </a:prstGeom>
          <a:noFill/>
          <a:ln>
            <a:noFill/>
          </a:ln>
        </p:spPr>
        <p:txBody>
          <a:bodyPr spcFirstLastPara="1" wrap="square" lIns="121900" tIns="121900" rIns="121900" bIns="121900" anchor="ctr" anchorCtr="0">
            <a:noAutofit/>
          </a:bodyPr>
          <a:lstStyle/>
          <a:p>
            <a:pPr algn="ctr" defTabSz="1219170">
              <a:lnSpc>
                <a:spcPct val="90000"/>
              </a:lnSpc>
              <a:buClr>
                <a:srgbClr val="000000"/>
              </a:buClr>
            </a:pPr>
            <a:r>
              <a:rPr lang="en" sz="6400" b="1" kern="0" dirty="0">
                <a:solidFill>
                  <a:srgbClr val="FFFFFF"/>
                </a:solidFill>
                <a:latin typeface="Saira Semi Condensed"/>
                <a:ea typeface="Saira Semi Condensed"/>
                <a:cs typeface="Saira Semi Condensed"/>
                <a:sym typeface="Saira Semi Condensed"/>
              </a:rPr>
              <a:t>2</a:t>
            </a:r>
            <a:endParaRPr sz="1867" b="1" kern="0" dirty="0">
              <a:solidFill>
                <a:srgbClr val="FFFFFF"/>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48377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EA30A4-DB84-45B8-988B-53A1A139825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1781A1"/>
                </a:solidFill>
              </a:rPr>
              <a:pPr defTabSz="1219170">
                <a:buClr>
                  <a:srgbClr val="000000"/>
                </a:buClr>
              </a:pPr>
              <a:t>9</a:t>
            </a:fld>
            <a:endParaRPr lang="en" kern="0">
              <a:solidFill>
                <a:srgbClr val="1781A1"/>
              </a:solidFill>
            </a:endParaRPr>
          </a:p>
        </p:txBody>
      </p:sp>
      <p:sp>
        <p:nvSpPr>
          <p:cNvPr id="3" name="Flowchart: Connector 2"/>
          <p:cNvSpPr/>
          <p:nvPr/>
        </p:nvSpPr>
        <p:spPr>
          <a:xfrm>
            <a:off x="626303" y="475988"/>
            <a:ext cx="964503" cy="939453"/>
          </a:xfrm>
          <a:prstGeom prst="flowChart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6" name="Straight Arrow Connector 5"/>
          <p:cNvCxnSpPr>
            <a:stCxn id="3" idx="6"/>
            <a:endCxn id="7" idx="2"/>
          </p:cNvCxnSpPr>
          <p:nvPr/>
        </p:nvCxnSpPr>
        <p:spPr>
          <a:xfrm flipV="1">
            <a:off x="1590806" y="945714"/>
            <a:ext cx="55334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Data 6"/>
          <p:cNvSpPr/>
          <p:nvPr/>
        </p:nvSpPr>
        <p:spPr>
          <a:xfrm>
            <a:off x="1878903" y="645089"/>
            <a:ext cx="2652457"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Compile code</a:t>
            </a:r>
          </a:p>
        </p:txBody>
      </p:sp>
      <p:sp>
        <p:nvSpPr>
          <p:cNvPr id="9" name="Flowchart: Data 8"/>
          <p:cNvSpPr/>
          <p:nvPr/>
        </p:nvSpPr>
        <p:spPr>
          <a:xfrm>
            <a:off x="4531360" y="645089"/>
            <a:ext cx="2722186"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Execute binary file, with command line argument</a:t>
            </a:r>
          </a:p>
        </p:txBody>
      </p:sp>
      <p:cxnSp>
        <p:nvCxnSpPr>
          <p:cNvPr id="10" name="Straight Arrow Connector 9"/>
          <p:cNvCxnSpPr>
            <a:stCxn id="7" idx="5"/>
            <a:endCxn id="9" idx="2"/>
          </p:cNvCxnSpPr>
          <p:nvPr/>
        </p:nvCxnSpPr>
        <p:spPr>
          <a:xfrm>
            <a:off x="4266114" y="945714"/>
            <a:ext cx="537465"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Decision 14"/>
          <p:cNvSpPr/>
          <p:nvPr/>
        </p:nvSpPr>
        <p:spPr>
          <a:xfrm>
            <a:off x="7518792" y="645089"/>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Is [ f ] option present?</a:t>
            </a:r>
          </a:p>
        </p:txBody>
      </p:sp>
      <p:cxnSp>
        <p:nvCxnSpPr>
          <p:cNvPr id="16" name="Straight Arrow Connector 15"/>
          <p:cNvCxnSpPr>
            <a:stCxn id="9" idx="5"/>
            <a:endCxn id="15" idx="1"/>
          </p:cNvCxnSpPr>
          <p:nvPr/>
        </p:nvCxnSpPr>
        <p:spPr>
          <a:xfrm>
            <a:off x="6981327" y="945714"/>
            <a:ext cx="537465"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3"/>
            <a:endCxn id="23" idx="0"/>
          </p:cNvCxnSpPr>
          <p:nvPr/>
        </p:nvCxnSpPr>
        <p:spPr>
          <a:xfrm>
            <a:off x="9906003" y="945714"/>
            <a:ext cx="2146" cy="79516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8714543" y="1740877"/>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Is [ d ] option present?</a:t>
            </a:r>
          </a:p>
        </p:txBody>
      </p:sp>
      <p:sp>
        <p:nvSpPr>
          <p:cNvPr id="25" name="Flowchart: Decision 24"/>
          <p:cNvSpPr/>
          <p:nvPr/>
        </p:nvSpPr>
        <p:spPr>
          <a:xfrm>
            <a:off x="8714543" y="2785116"/>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Is [ file name ]  provided?</a:t>
            </a:r>
          </a:p>
        </p:txBody>
      </p:sp>
      <p:cxnSp>
        <p:nvCxnSpPr>
          <p:cNvPr id="26" name="Straight Arrow Connector 25"/>
          <p:cNvCxnSpPr>
            <a:stCxn id="23" idx="2"/>
            <a:endCxn id="25" idx="0"/>
          </p:cNvCxnSpPr>
          <p:nvPr/>
        </p:nvCxnSpPr>
        <p:spPr>
          <a:xfrm>
            <a:off x="9908149" y="2342127"/>
            <a:ext cx="0" cy="44298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ecision 28"/>
          <p:cNvSpPr/>
          <p:nvPr/>
        </p:nvSpPr>
        <p:spPr>
          <a:xfrm>
            <a:off x="8712395" y="3660358"/>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lumMod val="85000"/>
                  </a:schemeClr>
                </a:solidFill>
              </a:rPr>
              <a:t>Is any other options present?</a:t>
            </a:r>
          </a:p>
        </p:txBody>
      </p:sp>
      <p:cxnSp>
        <p:nvCxnSpPr>
          <p:cNvPr id="32" name="Straight Arrow Connector 31"/>
          <p:cNvCxnSpPr>
            <a:stCxn id="25" idx="2"/>
            <a:endCxn id="29" idx="0"/>
          </p:cNvCxnSpPr>
          <p:nvPr/>
        </p:nvCxnSpPr>
        <p:spPr>
          <a:xfrm flipH="1">
            <a:off x="9906001" y="3386366"/>
            <a:ext cx="2148" cy="2739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Data 34"/>
          <p:cNvSpPr/>
          <p:nvPr/>
        </p:nvSpPr>
        <p:spPr>
          <a:xfrm>
            <a:off x="8712394" y="4535600"/>
            <a:ext cx="2387211"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Open file specified by user</a:t>
            </a:r>
          </a:p>
        </p:txBody>
      </p:sp>
      <p:sp>
        <p:nvSpPr>
          <p:cNvPr id="37" name="Flowchart: Data 36"/>
          <p:cNvSpPr/>
          <p:nvPr/>
        </p:nvSpPr>
        <p:spPr>
          <a:xfrm>
            <a:off x="10882844" y="2206562"/>
            <a:ext cx="1274777" cy="714118"/>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Assign Tab as delimiter</a:t>
            </a:r>
          </a:p>
        </p:txBody>
      </p:sp>
      <p:cxnSp>
        <p:nvCxnSpPr>
          <p:cNvPr id="41" name="Straight Arrow Connector 40"/>
          <p:cNvCxnSpPr>
            <a:stCxn id="29" idx="2"/>
            <a:endCxn id="35" idx="1"/>
          </p:cNvCxnSpPr>
          <p:nvPr/>
        </p:nvCxnSpPr>
        <p:spPr>
          <a:xfrm flipH="1">
            <a:off x="9906000" y="4261608"/>
            <a:ext cx="1" cy="2739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ecision 44"/>
          <p:cNvSpPr/>
          <p:nvPr/>
        </p:nvSpPr>
        <p:spPr>
          <a:xfrm>
            <a:off x="8712394" y="5535752"/>
            <a:ext cx="2387211" cy="601250"/>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lumMod val="85000"/>
                  </a:schemeClr>
                </a:solidFill>
              </a:rPr>
              <a:t>File opened successfully?</a:t>
            </a:r>
          </a:p>
        </p:txBody>
      </p:sp>
      <p:cxnSp>
        <p:nvCxnSpPr>
          <p:cNvPr id="46" name="Straight Arrow Connector 45"/>
          <p:cNvCxnSpPr>
            <a:stCxn id="35" idx="4"/>
            <a:endCxn id="45" idx="0"/>
          </p:cNvCxnSpPr>
          <p:nvPr/>
        </p:nvCxnSpPr>
        <p:spPr>
          <a:xfrm>
            <a:off x="9906000" y="5136850"/>
            <a:ext cx="0" cy="39890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Flowchart: Data 48"/>
          <p:cNvSpPr/>
          <p:nvPr/>
        </p:nvSpPr>
        <p:spPr>
          <a:xfrm>
            <a:off x="4266114" y="2422206"/>
            <a:ext cx="1709558" cy="601250"/>
          </a:xfrm>
          <a:prstGeom prst="flowChartInputOutput">
            <a:avLst/>
          </a:prstGeom>
          <a:solidFill>
            <a:srgbClr val="D958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Show Error</a:t>
            </a:r>
          </a:p>
        </p:txBody>
      </p:sp>
      <p:sp>
        <p:nvSpPr>
          <p:cNvPr id="50" name="Flowchart: Connector 49"/>
          <p:cNvSpPr/>
          <p:nvPr/>
        </p:nvSpPr>
        <p:spPr>
          <a:xfrm>
            <a:off x="1020628" y="2254327"/>
            <a:ext cx="964503" cy="939453"/>
          </a:xfrm>
          <a:prstGeom prst="flowChartConnector">
            <a:avLst/>
          </a:prstGeom>
          <a:solidFill>
            <a:srgbClr val="BF0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Stop</a:t>
            </a:r>
          </a:p>
        </p:txBody>
      </p:sp>
      <p:cxnSp>
        <p:nvCxnSpPr>
          <p:cNvPr id="51" name="Straight Arrow Connector 50"/>
          <p:cNvCxnSpPr>
            <a:stCxn id="49" idx="2"/>
            <a:endCxn id="50" idx="6"/>
          </p:cNvCxnSpPr>
          <p:nvPr/>
        </p:nvCxnSpPr>
        <p:spPr>
          <a:xfrm flipH="1">
            <a:off x="1985131" y="2722831"/>
            <a:ext cx="2451939" cy="122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Flowchart: Data 54"/>
          <p:cNvSpPr/>
          <p:nvPr/>
        </p:nvSpPr>
        <p:spPr>
          <a:xfrm>
            <a:off x="6179819" y="5836377"/>
            <a:ext cx="2127736"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t>Spilt each line into specified delimiter</a:t>
            </a:r>
          </a:p>
        </p:txBody>
      </p:sp>
      <p:sp>
        <p:nvSpPr>
          <p:cNvPr id="56" name="Flowchart: Data 55"/>
          <p:cNvSpPr/>
          <p:nvPr/>
        </p:nvSpPr>
        <p:spPr>
          <a:xfrm>
            <a:off x="3792608" y="5836377"/>
            <a:ext cx="2212490" cy="601250"/>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Generate set of field values from given string</a:t>
            </a:r>
          </a:p>
        </p:txBody>
      </p:sp>
      <p:sp>
        <p:nvSpPr>
          <p:cNvPr id="61" name="Flowchart: Decision 60"/>
          <p:cNvSpPr/>
          <p:nvPr/>
        </p:nvSpPr>
        <p:spPr>
          <a:xfrm>
            <a:off x="1405397" y="5644045"/>
            <a:ext cx="2212490" cy="985913"/>
          </a:xfrm>
          <a:prstGeom prst="flowChartDecision">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85000"/>
                  </a:schemeClr>
                </a:solidFill>
              </a:rPr>
              <a:t>Does set contains valid field values?</a:t>
            </a:r>
          </a:p>
        </p:txBody>
      </p:sp>
      <p:sp>
        <p:nvSpPr>
          <p:cNvPr id="62" name="Flowchart: Data 61"/>
          <p:cNvSpPr/>
          <p:nvPr/>
        </p:nvSpPr>
        <p:spPr>
          <a:xfrm>
            <a:off x="156668" y="3800019"/>
            <a:ext cx="2652457" cy="1432433"/>
          </a:xfrm>
          <a:prstGeom prst="flowChartInputOutpu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Print the column according to specified field values.</a:t>
            </a:r>
          </a:p>
        </p:txBody>
      </p:sp>
      <p:cxnSp>
        <p:nvCxnSpPr>
          <p:cNvPr id="63" name="Straight Arrow Connector 62"/>
          <p:cNvCxnSpPr>
            <a:stCxn id="45" idx="2"/>
            <a:endCxn id="55" idx="5"/>
          </p:cNvCxnSpPr>
          <p:nvPr/>
        </p:nvCxnSpPr>
        <p:spPr>
          <a:xfrm flipH="1">
            <a:off x="8094781" y="6137002"/>
            <a:ext cx="1811219"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5" idx="2"/>
            <a:endCxn id="56" idx="5"/>
          </p:cNvCxnSpPr>
          <p:nvPr/>
        </p:nvCxnSpPr>
        <p:spPr>
          <a:xfrm flipH="1">
            <a:off x="5783849" y="6137002"/>
            <a:ext cx="608744"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6" idx="2"/>
            <a:endCxn id="61" idx="3"/>
          </p:cNvCxnSpPr>
          <p:nvPr/>
        </p:nvCxnSpPr>
        <p:spPr>
          <a:xfrm flipH="1">
            <a:off x="3617887" y="6137002"/>
            <a:ext cx="395970"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1" idx="1"/>
          </p:cNvCxnSpPr>
          <p:nvPr/>
        </p:nvCxnSpPr>
        <p:spPr>
          <a:xfrm flipV="1">
            <a:off x="1405397" y="5265755"/>
            <a:ext cx="0" cy="87124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50" idx="4"/>
          </p:cNvCxnSpPr>
          <p:nvPr/>
        </p:nvCxnSpPr>
        <p:spPr>
          <a:xfrm flipH="1" flipV="1">
            <a:off x="1502880" y="3193780"/>
            <a:ext cx="4" cy="58198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endCxn id="37" idx="0"/>
          </p:cNvCxnSpPr>
          <p:nvPr/>
        </p:nvCxnSpPr>
        <p:spPr>
          <a:xfrm>
            <a:off x="11099607" y="2041502"/>
            <a:ext cx="548103" cy="1650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37" idx="4"/>
            <a:endCxn id="25" idx="3"/>
          </p:cNvCxnSpPr>
          <p:nvPr/>
        </p:nvCxnSpPr>
        <p:spPr>
          <a:xfrm rot="5400000">
            <a:off x="11228464" y="2793971"/>
            <a:ext cx="165061" cy="41847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5" idx="2"/>
            <a:endCxn id="50" idx="0"/>
          </p:cNvCxnSpPr>
          <p:nvPr/>
        </p:nvCxnSpPr>
        <p:spPr>
          <a:xfrm rot="5400000">
            <a:off x="4603645" y="-1854426"/>
            <a:ext cx="1007988" cy="7209518"/>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25" idx="1"/>
            <a:endCxn id="49" idx="5"/>
          </p:cNvCxnSpPr>
          <p:nvPr/>
        </p:nvCxnSpPr>
        <p:spPr>
          <a:xfrm rot="10800000">
            <a:off x="5804717" y="2722831"/>
            <a:ext cx="2909827" cy="36291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29" idx="1"/>
            <a:endCxn id="49" idx="4"/>
          </p:cNvCxnSpPr>
          <p:nvPr/>
        </p:nvCxnSpPr>
        <p:spPr>
          <a:xfrm rot="10800000">
            <a:off x="5120893" y="3023457"/>
            <a:ext cx="3591502" cy="937527"/>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49" idx="3"/>
          </p:cNvCxnSpPr>
          <p:nvPr/>
        </p:nvCxnSpPr>
        <p:spPr>
          <a:xfrm rot="10800000">
            <a:off x="4949938" y="3023457"/>
            <a:ext cx="3760309" cy="231284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45" idx="1"/>
          </p:cNvCxnSpPr>
          <p:nvPr/>
        </p:nvCxnSpPr>
        <p:spPr>
          <a:xfrm>
            <a:off x="8710247" y="5336301"/>
            <a:ext cx="2147" cy="500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61" idx="0"/>
          </p:cNvCxnSpPr>
          <p:nvPr/>
        </p:nvCxnSpPr>
        <p:spPr>
          <a:xfrm rot="5400000" flipH="1" flipV="1">
            <a:off x="2304920" y="3230179"/>
            <a:ext cx="2620589" cy="2207144"/>
          </a:xfrm>
          <a:prstGeom prst="bentConnector3">
            <a:avLst>
              <a:gd name="adj1" fmla="val 1175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4898853" y="1507529"/>
            <a:ext cx="438501" cy="276999"/>
          </a:xfrm>
          <a:prstGeom prst="rect">
            <a:avLst/>
          </a:prstGeom>
          <a:noFill/>
        </p:spPr>
        <p:txBody>
          <a:bodyPr wrap="square" rtlCol="0">
            <a:spAutoFit/>
          </a:bodyPr>
          <a:lstStyle/>
          <a:p>
            <a:r>
              <a:rPr lang="en-IN" sz="1200" dirty="0">
                <a:solidFill>
                  <a:schemeClr val="bg1"/>
                </a:solidFill>
              </a:rPr>
              <a:t>No</a:t>
            </a:r>
          </a:p>
        </p:txBody>
      </p:sp>
      <p:sp>
        <p:nvSpPr>
          <p:cNvPr id="156" name="TextBox 155"/>
          <p:cNvSpPr txBox="1"/>
          <p:nvPr/>
        </p:nvSpPr>
        <p:spPr>
          <a:xfrm>
            <a:off x="9854240" y="1218245"/>
            <a:ext cx="438501" cy="276999"/>
          </a:xfrm>
          <a:prstGeom prst="rect">
            <a:avLst/>
          </a:prstGeom>
          <a:noFill/>
        </p:spPr>
        <p:txBody>
          <a:bodyPr wrap="square" rtlCol="0">
            <a:spAutoFit/>
          </a:bodyPr>
          <a:lstStyle/>
          <a:p>
            <a:r>
              <a:rPr lang="en-IN" sz="1200" dirty="0">
                <a:solidFill>
                  <a:schemeClr val="bg1"/>
                </a:solidFill>
              </a:rPr>
              <a:t>Yes</a:t>
            </a:r>
          </a:p>
        </p:txBody>
      </p:sp>
      <p:sp>
        <p:nvSpPr>
          <p:cNvPr id="158" name="TextBox 157"/>
          <p:cNvSpPr txBox="1"/>
          <p:nvPr/>
        </p:nvSpPr>
        <p:spPr>
          <a:xfrm>
            <a:off x="11154407" y="1797719"/>
            <a:ext cx="438501" cy="276999"/>
          </a:xfrm>
          <a:prstGeom prst="rect">
            <a:avLst/>
          </a:prstGeom>
          <a:noFill/>
        </p:spPr>
        <p:txBody>
          <a:bodyPr wrap="square" rtlCol="0">
            <a:spAutoFit/>
          </a:bodyPr>
          <a:lstStyle/>
          <a:p>
            <a:r>
              <a:rPr lang="en-IN" sz="1200" dirty="0">
                <a:solidFill>
                  <a:schemeClr val="bg1"/>
                </a:solidFill>
              </a:rPr>
              <a:t>No</a:t>
            </a:r>
          </a:p>
        </p:txBody>
      </p:sp>
      <p:sp>
        <p:nvSpPr>
          <p:cNvPr id="159" name="TextBox 158"/>
          <p:cNvSpPr txBox="1"/>
          <p:nvPr/>
        </p:nvSpPr>
        <p:spPr>
          <a:xfrm>
            <a:off x="9854239" y="2470792"/>
            <a:ext cx="438501" cy="276999"/>
          </a:xfrm>
          <a:prstGeom prst="rect">
            <a:avLst/>
          </a:prstGeom>
          <a:noFill/>
        </p:spPr>
        <p:txBody>
          <a:bodyPr wrap="square" rtlCol="0">
            <a:spAutoFit/>
          </a:bodyPr>
          <a:lstStyle/>
          <a:p>
            <a:r>
              <a:rPr lang="en-IN" sz="1200" dirty="0">
                <a:solidFill>
                  <a:schemeClr val="bg1"/>
                </a:solidFill>
              </a:rPr>
              <a:t>Yes</a:t>
            </a:r>
          </a:p>
        </p:txBody>
      </p:sp>
      <p:sp>
        <p:nvSpPr>
          <p:cNvPr id="160" name="TextBox 159"/>
          <p:cNvSpPr txBox="1"/>
          <p:nvPr/>
        </p:nvSpPr>
        <p:spPr>
          <a:xfrm>
            <a:off x="9905999" y="3415207"/>
            <a:ext cx="438501" cy="276999"/>
          </a:xfrm>
          <a:prstGeom prst="rect">
            <a:avLst/>
          </a:prstGeom>
          <a:noFill/>
        </p:spPr>
        <p:txBody>
          <a:bodyPr wrap="square" rtlCol="0">
            <a:spAutoFit/>
          </a:bodyPr>
          <a:lstStyle/>
          <a:p>
            <a:r>
              <a:rPr lang="en-IN" sz="1200" dirty="0">
                <a:solidFill>
                  <a:schemeClr val="bg1"/>
                </a:solidFill>
              </a:rPr>
              <a:t>Yes</a:t>
            </a:r>
          </a:p>
        </p:txBody>
      </p:sp>
      <p:sp>
        <p:nvSpPr>
          <p:cNvPr id="164" name="TextBox 163"/>
          <p:cNvSpPr txBox="1"/>
          <p:nvPr/>
        </p:nvSpPr>
        <p:spPr>
          <a:xfrm>
            <a:off x="9906979" y="4260105"/>
            <a:ext cx="438501" cy="276999"/>
          </a:xfrm>
          <a:prstGeom prst="rect">
            <a:avLst/>
          </a:prstGeom>
          <a:noFill/>
        </p:spPr>
        <p:txBody>
          <a:bodyPr wrap="square" rtlCol="0">
            <a:spAutoFit/>
          </a:bodyPr>
          <a:lstStyle/>
          <a:p>
            <a:r>
              <a:rPr lang="en-IN" sz="1200" dirty="0">
                <a:solidFill>
                  <a:schemeClr val="bg1"/>
                </a:solidFill>
              </a:rPr>
              <a:t>No</a:t>
            </a:r>
          </a:p>
        </p:txBody>
      </p:sp>
      <p:sp>
        <p:nvSpPr>
          <p:cNvPr id="165" name="TextBox 164"/>
          <p:cNvSpPr txBox="1"/>
          <p:nvPr/>
        </p:nvSpPr>
        <p:spPr>
          <a:xfrm>
            <a:off x="6542826" y="5093952"/>
            <a:ext cx="438501" cy="276999"/>
          </a:xfrm>
          <a:prstGeom prst="rect">
            <a:avLst/>
          </a:prstGeom>
          <a:noFill/>
        </p:spPr>
        <p:txBody>
          <a:bodyPr wrap="square" rtlCol="0">
            <a:spAutoFit/>
          </a:bodyPr>
          <a:lstStyle/>
          <a:p>
            <a:r>
              <a:rPr lang="en-IN" sz="1200" dirty="0">
                <a:solidFill>
                  <a:schemeClr val="bg1"/>
                </a:solidFill>
              </a:rPr>
              <a:t>No</a:t>
            </a:r>
          </a:p>
        </p:txBody>
      </p:sp>
      <p:sp>
        <p:nvSpPr>
          <p:cNvPr id="166" name="TextBox 165"/>
          <p:cNvSpPr txBox="1"/>
          <p:nvPr/>
        </p:nvSpPr>
        <p:spPr>
          <a:xfrm>
            <a:off x="8668276" y="6141888"/>
            <a:ext cx="438501" cy="276999"/>
          </a:xfrm>
          <a:prstGeom prst="rect">
            <a:avLst/>
          </a:prstGeom>
          <a:noFill/>
        </p:spPr>
        <p:txBody>
          <a:bodyPr wrap="square" rtlCol="0">
            <a:spAutoFit/>
          </a:bodyPr>
          <a:lstStyle/>
          <a:p>
            <a:r>
              <a:rPr lang="en-IN" sz="1200" dirty="0">
                <a:solidFill>
                  <a:schemeClr val="bg1"/>
                </a:solidFill>
              </a:rPr>
              <a:t>Yes</a:t>
            </a:r>
          </a:p>
        </p:txBody>
      </p:sp>
      <p:sp>
        <p:nvSpPr>
          <p:cNvPr id="167" name="TextBox 166"/>
          <p:cNvSpPr txBox="1"/>
          <p:nvPr/>
        </p:nvSpPr>
        <p:spPr>
          <a:xfrm>
            <a:off x="1500732" y="3365552"/>
            <a:ext cx="2393339" cy="276999"/>
          </a:xfrm>
          <a:prstGeom prst="rect">
            <a:avLst/>
          </a:prstGeom>
          <a:noFill/>
        </p:spPr>
        <p:txBody>
          <a:bodyPr wrap="square" rtlCol="0">
            <a:spAutoFit/>
          </a:bodyPr>
          <a:lstStyle/>
          <a:p>
            <a:r>
              <a:rPr lang="en-IN" sz="1200" dirty="0">
                <a:solidFill>
                  <a:schemeClr val="bg1"/>
                </a:solidFill>
              </a:rPr>
              <a:t>Program Executed Successfully</a:t>
            </a:r>
          </a:p>
        </p:txBody>
      </p:sp>
      <p:sp>
        <p:nvSpPr>
          <p:cNvPr id="168" name="TextBox 167"/>
          <p:cNvSpPr txBox="1"/>
          <p:nvPr/>
        </p:nvSpPr>
        <p:spPr>
          <a:xfrm>
            <a:off x="3476868" y="5091003"/>
            <a:ext cx="438501" cy="276999"/>
          </a:xfrm>
          <a:prstGeom prst="rect">
            <a:avLst/>
          </a:prstGeom>
          <a:noFill/>
        </p:spPr>
        <p:txBody>
          <a:bodyPr wrap="square" rtlCol="0">
            <a:spAutoFit/>
          </a:bodyPr>
          <a:lstStyle/>
          <a:p>
            <a:r>
              <a:rPr lang="en-IN" sz="1200" dirty="0">
                <a:solidFill>
                  <a:schemeClr val="bg1"/>
                </a:solidFill>
              </a:rPr>
              <a:t>No</a:t>
            </a:r>
          </a:p>
        </p:txBody>
      </p:sp>
      <p:sp>
        <p:nvSpPr>
          <p:cNvPr id="169" name="TextBox 168"/>
          <p:cNvSpPr txBox="1"/>
          <p:nvPr/>
        </p:nvSpPr>
        <p:spPr>
          <a:xfrm>
            <a:off x="1400987" y="5547385"/>
            <a:ext cx="438501" cy="276999"/>
          </a:xfrm>
          <a:prstGeom prst="rect">
            <a:avLst/>
          </a:prstGeom>
          <a:noFill/>
        </p:spPr>
        <p:txBody>
          <a:bodyPr wrap="square" rtlCol="0">
            <a:spAutoFit/>
          </a:bodyPr>
          <a:lstStyle/>
          <a:p>
            <a:r>
              <a:rPr lang="en-IN" sz="1200" dirty="0">
                <a:solidFill>
                  <a:schemeClr val="bg1"/>
                </a:solidFill>
              </a:rPr>
              <a:t>Yes</a:t>
            </a:r>
          </a:p>
        </p:txBody>
      </p:sp>
      <p:sp>
        <p:nvSpPr>
          <p:cNvPr id="170" name="TextBox 169"/>
          <p:cNvSpPr txBox="1"/>
          <p:nvPr/>
        </p:nvSpPr>
        <p:spPr>
          <a:xfrm>
            <a:off x="7267731" y="2766035"/>
            <a:ext cx="438501" cy="276999"/>
          </a:xfrm>
          <a:prstGeom prst="rect">
            <a:avLst/>
          </a:prstGeom>
          <a:noFill/>
        </p:spPr>
        <p:txBody>
          <a:bodyPr wrap="square" rtlCol="0">
            <a:spAutoFit/>
          </a:bodyPr>
          <a:lstStyle/>
          <a:p>
            <a:r>
              <a:rPr lang="en-IN" sz="1200" dirty="0">
                <a:solidFill>
                  <a:schemeClr val="bg1"/>
                </a:solidFill>
              </a:rPr>
              <a:t>No</a:t>
            </a:r>
          </a:p>
        </p:txBody>
      </p:sp>
      <p:sp>
        <p:nvSpPr>
          <p:cNvPr id="171" name="TextBox 170"/>
          <p:cNvSpPr txBox="1"/>
          <p:nvPr/>
        </p:nvSpPr>
        <p:spPr>
          <a:xfrm>
            <a:off x="6495266" y="3701309"/>
            <a:ext cx="438501" cy="276999"/>
          </a:xfrm>
          <a:prstGeom prst="rect">
            <a:avLst/>
          </a:prstGeom>
          <a:noFill/>
        </p:spPr>
        <p:txBody>
          <a:bodyPr wrap="square" rtlCol="0">
            <a:spAutoFit/>
          </a:bodyPr>
          <a:lstStyle/>
          <a:p>
            <a:r>
              <a:rPr lang="en-IN" sz="1200" dirty="0">
                <a:solidFill>
                  <a:schemeClr val="bg1"/>
                </a:solidFill>
              </a:rPr>
              <a:t>Yes</a:t>
            </a:r>
          </a:p>
        </p:txBody>
      </p:sp>
      <p:sp>
        <p:nvSpPr>
          <p:cNvPr id="172" name="TextBox 171"/>
          <p:cNvSpPr txBox="1"/>
          <p:nvPr/>
        </p:nvSpPr>
        <p:spPr>
          <a:xfrm>
            <a:off x="80976" y="69134"/>
            <a:ext cx="1456202"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t>mycut.cpp</a:t>
            </a:r>
          </a:p>
        </p:txBody>
      </p:sp>
      <p:pic>
        <p:nvPicPr>
          <p:cNvPr id="4" name="Slide-9">
            <a:hlinkClick r:id="" action="ppaction://media"/>
            <a:extLst>
              <a:ext uri="{FF2B5EF4-FFF2-40B4-BE49-F238E27FC236}">
                <a16:creationId xmlns:a16="http://schemas.microsoft.com/office/drawing/2014/main" id="{449C68BE-980B-4A03-A43D-7A2A58CFE3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9633" y="5519584"/>
            <a:ext cx="609600" cy="609600"/>
          </a:xfrm>
          <a:prstGeom prst="rect">
            <a:avLst/>
          </a:prstGeom>
        </p:spPr>
      </p:pic>
    </p:spTree>
    <p:extLst>
      <p:ext uri="{BB962C8B-B14F-4D97-AF65-F5344CB8AC3E}">
        <p14:creationId xmlns:p14="http://schemas.microsoft.com/office/powerpoint/2010/main" val="15408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5328</Words>
  <Application>Microsoft Office PowerPoint</Application>
  <PresentationFormat>Widescreen</PresentationFormat>
  <Paragraphs>398</Paragraphs>
  <Slides>34</Slides>
  <Notes>10</Notes>
  <HiddenSlides>0</HiddenSlides>
  <MMClips>18</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Bell MT</vt:lpstr>
      <vt:lpstr>Calibri</vt:lpstr>
      <vt:lpstr>Consolas</vt:lpstr>
      <vt:lpstr>Courier New</vt:lpstr>
      <vt:lpstr>Inria Sans Light</vt:lpstr>
      <vt:lpstr>Montserrat</vt:lpstr>
      <vt:lpstr>Saira Semi Condensed</vt:lpstr>
      <vt:lpstr>Saira SemiCondensed Medium</vt:lpstr>
      <vt:lpstr>Titillium Web</vt:lpstr>
      <vt:lpstr>Wingdings</vt:lpstr>
      <vt:lpstr>Gurney template</vt:lpstr>
      <vt:lpstr>LAB – 2 Operating Systems</vt:lpstr>
      <vt:lpstr>GroupID - 6</vt:lpstr>
      <vt:lpstr>Questions Assigned</vt:lpstr>
      <vt:lpstr>Table of Contents</vt:lpstr>
      <vt:lpstr>What is cut command?</vt:lpstr>
      <vt:lpstr>PowerPoint Presentation</vt:lpstr>
      <vt:lpstr>PowerPoint Presentation</vt:lpstr>
      <vt:lpstr>Flow Chart</vt:lpstr>
      <vt:lpstr>PowerPoint Presentation</vt:lpstr>
      <vt:lpstr>PowerPoint Presentation</vt:lpstr>
      <vt:lpstr>Code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Output of mycut.cpp</vt:lpstr>
      <vt:lpstr>PowerPoint Presentation</vt:lpstr>
      <vt:lpstr>PowerPoint Presentation</vt:lpstr>
      <vt:lpstr>PowerPoint Presentation</vt:lpstr>
      <vt:lpstr>PowerPoint Presentation</vt:lpstr>
      <vt:lpstr>PowerPoint Presentation</vt:lpstr>
      <vt:lpstr>Output of script.bash</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 2 Operating Systems</dc:title>
  <dc:creator>Avneesh Kumar</dc:creator>
  <cp:lastModifiedBy>Avneesh Kumar</cp:lastModifiedBy>
  <cp:revision>52</cp:revision>
  <cp:lastPrinted>2020-09-11T05:31:08Z</cp:lastPrinted>
  <dcterms:created xsi:type="dcterms:W3CDTF">2020-09-10T15:35:04Z</dcterms:created>
  <dcterms:modified xsi:type="dcterms:W3CDTF">2020-09-12T03:47:42Z</dcterms:modified>
</cp:coreProperties>
</file>